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712" r:id="rId5"/>
    <p:sldMasterId id="2147483700" r:id="rId6"/>
  </p:sldMasterIdLst>
  <p:notesMasterIdLst>
    <p:notesMasterId r:id="rId33"/>
  </p:notesMasterIdLst>
  <p:sldIdLst>
    <p:sldId id="2083" r:id="rId7"/>
    <p:sldId id="2044" r:id="rId8"/>
    <p:sldId id="2087" r:id="rId9"/>
    <p:sldId id="2140" r:id="rId10"/>
    <p:sldId id="2084" r:id="rId11"/>
    <p:sldId id="2142" r:id="rId12"/>
    <p:sldId id="2062" r:id="rId13"/>
    <p:sldId id="2141" r:id="rId14"/>
    <p:sldId id="2136" r:id="rId15"/>
    <p:sldId id="287" r:id="rId16"/>
    <p:sldId id="2040" r:id="rId17"/>
    <p:sldId id="2151" r:id="rId18"/>
    <p:sldId id="256" r:id="rId19"/>
    <p:sldId id="2145" r:id="rId20"/>
    <p:sldId id="2090" r:id="rId21"/>
    <p:sldId id="2068" r:id="rId22"/>
    <p:sldId id="2091" r:id="rId23"/>
    <p:sldId id="2071" r:id="rId24"/>
    <p:sldId id="2147" r:id="rId25"/>
    <p:sldId id="2092" r:id="rId26"/>
    <p:sldId id="2081" r:id="rId27"/>
    <p:sldId id="2149" r:id="rId28"/>
    <p:sldId id="2153" r:id="rId29"/>
    <p:sldId id="2156" r:id="rId30"/>
    <p:sldId id="2154" r:id="rId31"/>
    <p:sldId id="2148" r:id="rId32"/>
  </p:sldIdLst>
  <p:sldSz cx="18288000" cy="10288588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66" userDrawn="1">
          <p15:clr>
            <a:srgbClr val="A4A3A4"/>
          </p15:clr>
        </p15:guide>
        <p15:guide id="2" pos="725" userDrawn="1">
          <p15:clr>
            <a:srgbClr val="A4A3A4"/>
          </p15:clr>
        </p15:guide>
        <p15:guide id="3" pos="57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io De Paola" initials="CDP" lastIdx="1" clrIdx="0">
    <p:extLst>
      <p:ext uri="{19B8F6BF-5375-455C-9EA6-DF929625EA0E}">
        <p15:presenceInfo xmlns:p15="http://schemas.microsoft.com/office/powerpoint/2012/main" userId="S::Clio.DePaola@checkpt.com::3ecf823b-0ed1-4cd2-9281-56cec74db5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4F7"/>
    <a:srgbClr val="DA291C"/>
    <a:srgbClr val="94ADBE"/>
    <a:srgbClr val="506D85"/>
    <a:srgbClr val="466072"/>
    <a:srgbClr val="E8413B"/>
    <a:srgbClr val="4EB34E"/>
    <a:srgbClr val="73BF19"/>
    <a:srgbClr val="EF0A0A"/>
    <a:srgbClr val="E5C6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B5BC03-B643-47CA-8FD8-3A347087CD3C}" v="3" dt="2021-03-10T15:55:23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318" y="54"/>
      </p:cViewPr>
      <p:guideLst>
        <p:guide orient="horz" pos="1766"/>
        <p:guide pos="725"/>
        <p:guide pos="57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ia Giannotti" userId="be269649-b427-4eae-a7c1-30695bf81c25" providerId="ADAL" clId="{95B5BC03-B643-47CA-8FD8-3A347087CD3C}"/>
    <pc:docChg chg="delSld modSld">
      <pc:chgData name="Gaia Giannotti" userId="be269649-b427-4eae-a7c1-30695bf81c25" providerId="ADAL" clId="{95B5BC03-B643-47CA-8FD8-3A347087CD3C}" dt="2021-03-10T15:49:06.734" v="3" actId="1038"/>
      <pc:docMkLst>
        <pc:docMk/>
      </pc:docMkLst>
      <pc:sldChg chg="del">
        <pc:chgData name="Gaia Giannotti" userId="be269649-b427-4eae-a7c1-30695bf81c25" providerId="ADAL" clId="{95B5BC03-B643-47CA-8FD8-3A347087CD3C}" dt="2021-03-10T15:42:01.163" v="1" actId="47"/>
        <pc:sldMkLst>
          <pc:docMk/>
          <pc:sldMk cId="4239611775" sldId="2076"/>
        </pc:sldMkLst>
      </pc:sldChg>
      <pc:sldChg chg="modSp mod">
        <pc:chgData name="Gaia Giannotti" userId="be269649-b427-4eae-a7c1-30695bf81c25" providerId="ADAL" clId="{95B5BC03-B643-47CA-8FD8-3A347087CD3C}" dt="2021-03-10T15:49:06.734" v="3" actId="1038"/>
        <pc:sldMkLst>
          <pc:docMk/>
          <pc:sldMk cId="4155959530" sldId="2140"/>
        </pc:sldMkLst>
        <pc:picChg chg="mod">
          <ac:chgData name="Gaia Giannotti" userId="be269649-b427-4eae-a7c1-30695bf81c25" providerId="ADAL" clId="{95B5BC03-B643-47CA-8FD8-3A347087CD3C}" dt="2021-03-10T15:49:06.734" v="3" actId="1038"/>
          <ac:picMkLst>
            <pc:docMk/>
            <pc:sldMk cId="4155959530" sldId="2140"/>
            <ac:picMk id="51" creationId="{87AECC98-6545-48F6-BFA3-BC7260C7D059}"/>
          </ac:picMkLst>
        </pc:picChg>
      </pc:sldChg>
      <pc:sldChg chg="del">
        <pc:chgData name="Gaia Giannotti" userId="be269649-b427-4eae-a7c1-30695bf81c25" providerId="ADAL" clId="{95B5BC03-B643-47CA-8FD8-3A347087CD3C}" dt="2021-03-10T15:41:55.726" v="0" actId="47"/>
        <pc:sldMkLst>
          <pc:docMk/>
          <pc:sldMk cId="1700938889" sldId="2150"/>
        </pc:sldMkLst>
      </pc:sldChg>
      <pc:sldChg chg="del">
        <pc:chgData name="Gaia Giannotti" userId="be269649-b427-4eae-a7c1-30695bf81c25" providerId="ADAL" clId="{95B5BC03-B643-47CA-8FD8-3A347087CD3C}" dt="2021-03-10T15:41:55.726" v="0" actId="47"/>
        <pc:sldMkLst>
          <pc:docMk/>
          <pc:sldMk cId="1434919830" sldId="21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EC2F8-EEDA-434C-91E7-F36E5C6968A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9B809-E057-6749-B59E-A7D1955C20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7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914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21">
            <a:extLst>
              <a:ext uri="{FF2B5EF4-FFF2-40B4-BE49-F238E27FC236}">
                <a16:creationId xmlns:a16="http://schemas.microsoft.com/office/drawing/2014/main" id="{AA47F0A8-13DE-B640-A538-C22AAA2EAE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399148" y="4566166"/>
            <a:ext cx="5931532" cy="3040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..</a:t>
            </a:r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0F324704-5C1F-9A4C-BF59-F374A993D1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64029" y="2801988"/>
            <a:ext cx="7341091" cy="508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11" name="Marcador de texto 21">
            <a:extLst>
              <a:ext uri="{FF2B5EF4-FFF2-40B4-BE49-F238E27FC236}">
                <a16:creationId xmlns:a16="http://schemas.microsoft.com/office/drawing/2014/main" id="{DF257478-887A-3F43-BF44-98AFAE1506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64029" y="3506973"/>
            <a:ext cx="7341092" cy="55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Subtitle, lorem </a:t>
            </a:r>
            <a:r>
              <a:rPr lang="en-US" noProof="0" err="1"/>
              <a:t>Impsum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orizontal im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705535"/>
            <a:ext cx="18288000" cy="5388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38125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9" name="Marcador de texto 21">
            <a:extLst>
              <a:ext uri="{FF2B5EF4-FFF2-40B4-BE49-F238E27FC236}">
                <a16:creationId xmlns:a16="http://schemas.microsoft.com/office/drawing/2014/main" id="{21385FF6-114E-EE46-9866-A0247370D7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01752" y="2221723"/>
            <a:ext cx="11911472" cy="688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</a:t>
            </a:r>
          </a:p>
        </p:txBody>
      </p:sp>
      <p:sp>
        <p:nvSpPr>
          <p:cNvPr id="7" name="Marcador de texto 21">
            <a:extLst>
              <a:ext uri="{FF2B5EF4-FFF2-40B4-BE49-F238E27FC236}">
                <a16:creationId xmlns:a16="http://schemas.microsoft.com/office/drawing/2014/main" id="{08B54ECF-48FB-1E44-A48B-76E0511C4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1752" y="2979314"/>
            <a:ext cx="11911472" cy="579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Subtitle, lorem </a:t>
            </a:r>
            <a:r>
              <a:rPr lang="en-US" noProof="0" err="1"/>
              <a:t>Impsum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-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1113905"/>
            <a:ext cx="18288000" cy="3287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sp>
        <p:nvSpPr>
          <p:cNvPr id="10" name="Marcador de texto 21"/>
          <p:cNvSpPr>
            <a:spLocks noGrp="1"/>
          </p:cNvSpPr>
          <p:nvPr>
            <p:ph type="body" sz="quarter" idx="15" hasCustomPrompt="1"/>
          </p:nvPr>
        </p:nvSpPr>
        <p:spPr>
          <a:xfrm>
            <a:off x="1956390" y="6042345"/>
            <a:ext cx="2440191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</a:p>
        </p:txBody>
      </p:sp>
      <p:sp>
        <p:nvSpPr>
          <p:cNvPr id="11" name="Marcador de texto 21"/>
          <p:cNvSpPr>
            <a:spLocks noGrp="1"/>
          </p:cNvSpPr>
          <p:nvPr>
            <p:ph type="body" sz="quarter" idx="16" hasCustomPrompt="1"/>
          </p:nvPr>
        </p:nvSpPr>
        <p:spPr>
          <a:xfrm>
            <a:off x="1775620" y="5249174"/>
            <a:ext cx="967580" cy="398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i="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12" name="Marcador de texto 21"/>
          <p:cNvSpPr>
            <a:spLocks noGrp="1"/>
          </p:cNvSpPr>
          <p:nvPr>
            <p:ph type="body" sz="quarter" idx="17" hasCustomPrompt="1"/>
          </p:nvPr>
        </p:nvSpPr>
        <p:spPr>
          <a:xfrm>
            <a:off x="4826932" y="5249174"/>
            <a:ext cx="967580" cy="398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02</a:t>
            </a:r>
          </a:p>
        </p:txBody>
      </p:sp>
      <p:sp>
        <p:nvSpPr>
          <p:cNvPr id="14" name="Marcador de texto 21"/>
          <p:cNvSpPr>
            <a:spLocks noGrp="1"/>
          </p:cNvSpPr>
          <p:nvPr>
            <p:ph type="body" sz="quarter" idx="19" hasCustomPrompt="1"/>
          </p:nvPr>
        </p:nvSpPr>
        <p:spPr>
          <a:xfrm>
            <a:off x="7796310" y="5249174"/>
            <a:ext cx="967580" cy="398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03</a:t>
            </a:r>
          </a:p>
        </p:txBody>
      </p:sp>
      <p:sp>
        <p:nvSpPr>
          <p:cNvPr id="16" name="Marcador de texto 21"/>
          <p:cNvSpPr>
            <a:spLocks noGrp="1"/>
          </p:cNvSpPr>
          <p:nvPr>
            <p:ph type="body" sz="quarter" idx="21" hasCustomPrompt="1"/>
          </p:nvPr>
        </p:nvSpPr>
        <p:spPr>
          <a:xfrm>
            <a:off x="10774257" y="5249174"/>
            <a:ext cx="967580" cy="398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04</a:t>
            </a:r>
          </a:p>
        </p:txBody>
      </p:sp>
      <p:sp>
        <p:nvSpPr>
          <p:cNvPr id="18" name="Marcador de texto 21"/>
          <p:cNvSpPr>
            <a:spLocks noGrp="1"/>
          </p:cNvSpPr>
          <p:nvPr>
            <p:ph type="body" sz="quarter" idx="23" hasCustomPrompt="1"/>
          </p:nvPr>
        </p:nvSpPr>
        <p:spPr>
          <a:xfrm>
            <a:off x="13727008" y="5249174"/>
            <a:ext cx="967580" cy="398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05</a:t>
            </a:r>
          </a:p>
        </p:txBody>
      </p:sp>
      <p:sp>
        <p:nvSpPr>
          <p:cNvPr id="24" name="Marcador de texto 21">
            <a:extLst>
              <a:ext uri="{FF2B5EF4-FFF2-40B4-BE49-F238E27FC236}">
                <a16:creationId xmlns:a16="http://schemas.microsoft.com/office/drawing/2014/main" id="{F746B280-D5F4-214E-8F32-E2B6478CA5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1702" y="6042345"/>
            <a:ext cx="2440191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26" name="Marcador de texto 21">
            <a:extLst>
              <a:ext uri="{FF2B5EF4-FFF2-40B4-BE49-F238E27FC236}">
                <a16:creationId xmlns:a16="http://schemas.microsoft.com/office/drawing/2014/main" id="{929108C4-4AA5-1446-82CC-01DE878DF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48567" y="6045405"/>
            <a:ext cx="2440191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28" name="Marcador de texto 21">
            <a:extLst>
              <a:ext uri="{FF2B5EF4-FFF2-40B4-BE49-F238E27FC236}">
                <a16:creationId xmlns:a16="http://schemas.microsoft.com/office/drawing/2014/main" id="{47992A33-0DDD-D94E-B7A7-9A05908B58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045144" y="6060553"/>
            <a:ext cx="2440191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30" name="Marcador de texto 21">
            <a:extLst>
              <a:ext uri="{FF2B5EF4-FFF2-40B4-BE49-F238E27FC236}">
                <a16:creationId xmlns:a16="http://schemas.microsoft.com/office/drawing/2014/main" id="{7F3AD018-8348-0646-84F2-A8603019B7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962009" y="6060553"/>
            <a:ext cx="2440191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34" name="Marcador de texto 21">
            <a:extLst>
              <a:ext uri="{FF2B5EF4-FFF2-40B4-BE49-F238E27FC236}">
                <a16:creationId xmlns:a16="http://schemas.microsoft.com/office/drawing/2014/main" id="{A021D17F-375C-9147-B947-508A4B70C0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001752" y="2221722"/>
            <a:ext cx="14119991" cy="7950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3102109B-5BF3-C849-A81C-7CC7101074FB}"/>
              </a:ext>
            </a:extLst>
          </p:cNvPr>
          <p:cNvSpPr/>
          <p:nvPr userDrawn="1"/>
        </p:nvSpPr>
        <p:spPr>
          <a:xfrm>
            <a:off x="0" y="9443258"/>
            <a:ext cx="1047404" cy="845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90F41810-2C85-5643-A3F3-FB8CDDE7C2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14120" y="1113977"/>
            <a:ext cx="8973879" cy="83292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sp>
        <p:nvSpPr>
          <p:cNvPr id="13" name="Marcador de texto 21">
            <a:extLst>
              <a:ext uri="{FF2B5EF4-FFF2-40B4-BE49-F238E27FC236}">
                <a16:creationId xmlns:a16="http://schemas.microsoft.com/office/drawing/2014/main" id="{69BDDB27-916F-7B46-9731-51A1739566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91110" y="5833568"/>
            <a:ext cx="6779305" cy="638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Subtitle, lorem </a:t>
            </a:r>
            <a:r>
              <a:rPr lang="en-US" noProof="0" err="1"/>
              <a:t>Impsum</a:t>
            </a:r>
            <a:endParaRPr lang="en-US" noProof="0"/>
          </a:p>
        </p:txBody>
      </p:sp>
      <p:sp>
        <p:nvSpPr>
          <p:cNvPr id="18" name="Marcador de texto 21">
            <a:extLst>
              <a:ext uri="{FF2B5EF4-FFF2-40B4-BE49-F238E27FC236}">
                <a16:creationId xmlns:a16="http://schemas.microsoft.com/office/drawing/2014/main" id="{F3ECF966-38AB-1641-8FB2-CC70945580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91109" y="4708012"/>
            <a:ext cx="6779305" cy="6349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4D13215-7140-B549-8B40-CCBE4324EBCA}"/>
              </a:ext>
            </a:extLst>
          </p:cNvPr>
          <p:cNvSpPr/>
          <p:nvPr userDrawn="1"/>
        </p:nvSpPr>
        <p:spPr>
          <a:xfrm>
            <a:off x="1523446" y="0"/>
            <a:ext cx="16764555" cy="1115108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12D331A-CFB3-6242-82E5-71F6339358E9}"/>
              </a:ext>
            </a:extLst>
          </p:cNvPr>
          <p:cNvSpPr/>
          <p:nvPr userDrawn="1"/>
        </p:nvSpPr>
        <p:spPr>
          <a:xfrm>
            <a:off x="0" y="0"/>
            <a:ext cx="1196875" cy="1115108"/>
          </a:xfrm>
          <a:prstGeom prst="rect">
            <a:avLst/>
          </a:prstGeom>
          <a:solidFill>
            <a:srgbClr val="5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4844687-1611-1B4F-B380-05677FA59EC9}"/>
              </a:ext>
            </a:extLst>
          </p:cNvPr>
          <p:cNvSpPr/>
          <p:nvPr userDrawn="1"/>
        </p:nvSpPr>
        <p:spPr>
          <a:xfrm>
            <a:off x="1181638" y="0"/>
            <a:ext cx="341808" cy="1115108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74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7">
            <a:extLst>
              <a:ext uri="{FF2B5EF4-FFF2-40B4-BE49-F238E27FC236}">
                <a16:creationId xmlns:a16="http://schemas.microsoft.com/office/drawing/2014/main" id="{90F41810-2C85-5643-A3F3-FB8CDDE7C2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7999" cy="10288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70AE302-385B-2140-A6E6-9A0CF8AE3B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1109" y="4273366"/>
            <a:ext cx="8541183" cy="232498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5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F85B7C9-3B4F-2F4C-A3D4-1406761A82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1109" y="7489575"/>
            <a:ext cx="8541183" cy="40474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5007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6486C04-7C67-2048-9653-E28407DB274B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5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90F41810-2C85-5643-A3F3-FB8CDDE7C2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268" y="359923"/>
            <a:ext cx="8910537" cy="95428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391DBA4-2EC2-8B46-8E5F-72049D7BC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65" y="1829911"/>
            <a:ext cx="4345531" cy="8104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6ECBA2-AABD-484F-9E05-5C4852D067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1109" y="4273366"/>
            <a:ext cx="6769231" cy="232498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5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316C19-34B9-AF42-8717-9696E9BE18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1109" y="7489575"/>
            <a:ext cx="6769231" cy="40474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322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6486C04-7C67-2048-9653-E28407DB274B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5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90F41810-2C85-5643-A3F3-FB8CDDE7C2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268" y="359923"/>
            <a:ext cx="8910537" cy="95428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6ECBA2-AABD-484F-9E05-5C4852D067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1109" y="4273366"/>
            <a:ext cx="6769231" cy="232498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5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316C19-34B9-AF42-8717-9696E9BE18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1109" y="7489575"/>
            <a:ext cx="6769231" cy="40474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456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7">
            <a:extLst>
              <a:ext uri="{FF2B5EF4-FFF2-40B4-BE49-F238E27FC236}">
                <a16:creationId xmlns:a16="http://schemas.microsoft.com/office/drawing/2014/main" id="{90F41810-2C85-5643-A3F3-FB8CDDE7C2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14120" y="1259840"/>
            <a:ext cx="8973879" cy="81834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sp>
        <p:nvSpPr>
          <p:cNvPr id="13" name="Marcador de texto 21">
            <a:extLst>
              <a:ext uri="{FF2B5EF4-FFF2-40B4-BE49-F238E27FC236}">
                <a16:creationId xmlns:a16="http://schemas.microsoft.com/office/drawing/2014/main" id="{69BDDB27-916F-7B46-9731-51A1739566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570" y="3557728"/>
            <a:ext cx="7230110" cy="48141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</p:txBody>
      </p:sp>
      <p:sp>
        <p:nvSpPr>
          <p:cNvPr id="18" name="Marcador de texto 21">
            <a:extLst>
              <a:ext uri="{FF2B5EF4-FFF2-40B4-BE49-F238E27FC236}">
                <a16:creationId xmlns:a16="http://schemas.microsoft.com/office/drawing/2014/main" id="{F3ECF966-38AB-1641-8FB2-CC70945580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570" y="2137532"/>
            <a:ext cx="755523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5B35D3-1C16-2F46-977F-CA45AFDDD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307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21">
            <a:extLst>
              <a:ext uri="{FF2B5EF4-FFF2-40B4-BE49-F238E27FC236}">
                <a16:creationId xmlns:a16="http://schemas.microsoft.com/office/drawing/2014/main" id="{F3ECF966-38AB-1641-8FB2-CC70945580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570" y="2137532"/>
            <a:ext cx="755523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5B35D3-1C16-2F46-977F-CA45AFDDD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286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1">
            <a:extLst>
              <a:ext uri="{FF2B5EF4-FFF2-40B4-BE49-F238E27FC236}">
                <a16:creationId xmlns:a16="http://schemas.microsoft.com/office/drawing/2014/main" id="{69BDDB27-916F-7B46-9731-51A1739566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571" y="5833568"/>
            <a:ext cx="14810330" cy="638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Subtitle, lorem </a:t>
            </a:r>
            <a:r>
              <a:rPr lang="en-US" noProof="0" err="1"/>
              <a:t>Impsum</a:t>
            </a:r>
            <a:endParaRPr lang="en-US" noProof="0"/>
          </a:p>
        </p:txBody>
      </p:sp>
      <p:sp>
        <p:nvSpPr>
          <p:cNvPr id="6" name="Marcador de texto 21">
            <a:extLst>
              <a:ext uri="{FF2B5EF4-FFF2-40B4-BE49-F238E27FC236}">
                <a16:creationId xmlns:a16="http://schemas.microsoft.com/office/drawing/2014/main" id="{F3ECF966-38AB-1641-8FB2-CC70945580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570" y="4708012"/>
            <a:ext cx="14810331" cy="87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8B6F29-05B7-B641-9477-A4BBE77ED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48CE374-4AF8-1544-9F35-9A894A92E4C2}"/>
              </a:ext>
            </a:extLst>
          </p:cNvPr>
          <p:cNvSpPr/>
          <p:nvPr userDrawn="1"/>
        </p:nvSpPr>
        <p:spPr>
          <a:xfrm>
            <a:off x="71120" y="9428480"/>
            <a:ext cx="4836160" cy="860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92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21">
            <a:extLst>
              <a:ext uri="{FF2B5EF4-FFF2-40B4-BE49-F238E27FC236}">
                <a16:creationId xmlns:a16="http://schemas.microsoft.com/office/drawing/2014/main" id="{0F324704-5C1F-9A4C-BF59-F374A993D1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73817" y="2801988"/>
            <a:ext cx="14232489" cy="5149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6" name="Marcador de texto 21">
            <a:extLst>
              <a:ext uri="{FF2B5EF4-FFF2-40B4-BE49-F238E27FC236}">
                <a16:creationId xmlns:a16="http://schemas.microsoft.com/office/drawing/2014/main" id="{450FAA98-07FE-3748-BC6F-EE7DD2A08C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08937" y="4566166"/>
            <a:ext cx="13597369" cy="3782760"/>
          </a:xfrm>
          <a:prstGeom prst="rect">
            <a:avLst/>
          </a:prstGeom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endParaRPr lang="en-US" noProof="0"/>
          </a:p>
        </p:txBody>
      </p:sp>
      <p:sp>
        <p:nvSpPr>
          <p:cNvPr id="7" name="Marcador de texto 21">
            <a:extLst>
              <a:ext uri="{FF2B5EF4-FFF2-40B4-BE49-F238E27FC236}">
                <a16:creationId xmlns:a16="http://schemas.microsoft.com/office/drawing/2014/main" id="{DF257478-887A-3F43-BF44-98AFAE150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3817" y="3506972"/>
            <a:ext cx="14232489" cy="580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Subtitle, lorem </a:t>
            </a:r>
            <a:r>
              <a:rPr lang="en-US" noProof="0" err="1"/>
              <a:t>Impsum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63882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1">
            <a:extLst>
              <a:ext uri="{FF2B5EF4-FFF2-40B4-BE49-F238E27FC236}">
                <a16:creationId xmlns:a16="http://schemas.microsoft.com/office/drawing/2014/main" id="{B1EF0DC5-2B69-5045-BE8F-06A6D0AE8C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570" y="2137532"/>
            <a:ext cx="755523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0C5CC5-5B28-774D-A66F-C841EE800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72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5F2B689-F970-FB4C-8288-14F789E22C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572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E2126A9-14AB-E54C-96A9-9DBC8AA2B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Marcador de texto 21">
            <a:extLst>
              <a:ext uri="{FF2B5EF4-FFF2-40B4-BE49-F238E27FC236}">
                <a16:creationId xmlns:a16="http://schemas.microsoft.com/office/drawing/2014/main" id="{60C3D832-B514-0449-B777-20BB41078F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570" y="3557728"/>
            <a:ext cx="7799070" cy="48141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EA077A65-76FC-3F45-93B7-1FA7745C93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570" y="2137532"/>
            <a:ext cx="755523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11" name="Marcador de texto 21">
            <a:extLst>
              <a:ext uri="{FF2B5EF4-FFF2-40B4-BE49-F238E27FC236}">
                <a16:creationId xmlns:a16="http://schemas.microsoft.com/office/drawing/2014/main" id="{05F0ED09-DAEC-3842-B3C2-675C4D97A9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62770" y="3557728"/>
            <a:ext cx="7799070" cy="48141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25120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ub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21"/>
          <p:cNvSpPr>
            <a:spLocks noGrp="1"/>
          </p:cNvSpPr>
          <p:nvPr>
            <p:ph type="body" sz="quarter" idx="15" hasCustomPrompt="1"/>
          </p:nvPr>
        </p:nvSpPr>
        <p:spPr>
          <a:xfrm>
            <a:off x="877570" y="3557728"/>
            <a:ext cx="15703550" cy="4832340"/>
          </a:xfrm>
          <a:prstGeom prst="rect">
            <a:avLst/>
          </a:prstGeom>
        </p:spPr>
        <p:txBody>
          <a:bodyPr/>
          <a:lstStyle>
            <a:lvl1pPr marL="285750" marR="0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Wingdings" pitchFamily="2" charset="2"/>
              <a:buChar char="§"/>
              <a:tabLst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71550" marR="0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Wingdings" pitchFamily="2" charset="2"/>
              <a:buChar char="§"/>
              <a:tabLst/>
              <a:defRPr sz="1400" b="0" i="0">
                <a:solidFill>
                  <a:srgbClr val="506D85"/>
                </a:solidFill>
              </a:defRPr>
            </a:lvl2pPr>
            <a:lvl3pPr marL="1371600" marR="0" indent="0" algn="l" defTabSz="13716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506D85"/>
                </a:solidFill>
              </a:defRPr>
            </a:lvl3pPr>
            <a:lvl4pPr marL="2057400" marR="0" indent="0" algn="l" defTabSz="13716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506D85"/>
                </a:solidFill>
              </a:defRPr>
            </a:lvl4pPr>
            <a:lvl5pPr marL="2743200" marR="0" indent="0" algn="l" defTabSz="13716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506D85"/>
                </a:solidFill>
              </a:defRPr>
            </a:lvl5pPr>
            <a:lvl6pPr marL="3771900" marR="0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5C6670"/>
                </a:solidFill>
              </a:defRPr>
            </a:lvl6pPr>
            <a:lvl7pPr marL="4457700" marR="0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5C6670"/>
                </a:solidFill>
              </a:defRPr>
            </a:lvl7pPr>
            <a:lvl8pPr marL="5143500" marR="0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5C6670"/>
                </a:solidFill>
              </a:defRPr>
            </a:lvl8pPr>
            <a:lvl9pPr marL="5829300" marR="0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5C6670"/>
                </a:solidFill>
              </a:defRPr>
            </a:lvl9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</a:p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</a:p>
          <a:p>
            <a:pPr marL="971550" marR="0" lvl="1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Arial" charset="0"/>
              <a:buChar char="•"/>
              <a:tabLst/>
              <a:defRPr/>
            </a:pP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</a:p>
          <a:p>
            <a:pPr marL="971550" marR="0" lvl="1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Arial" charset="0"/>
              <a:buChar char="•"/>
              <a:tabLst/>
              <a:defRPr/>
            </a:pP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</a:p>
          <a:p>
            <a:pPr marL="971550" marR="0" lvl="1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Arial" charset="0"/>
              <a:buChar char="•"/>
              <a:tabLst/>
              <a:defRPr/>
            </a:pP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</a:p>
          <a:p>
            <a:pPr marL="971550" marR="0" lvl="1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Arial" charset="0"/>
              <a:buChar char="•"/>
              <a:tabLst/>
              <a:defRPr/>
            </a:pPr>
            <a:endParaRPr lang="en-US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765D6B-E9D6-2D4B-A6D6-DA329C5AB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Marcador de texto 21">
            <a:extLst>
              <a:ext uri="{FF2B5EF4-FFF2-40B4-BE49-F238E27FC236}">
                <a16:creationId xmlns:a16="http://schemas.microsoft.com/office/drawing/2014/main" id="{444A71DB-445E-F841-AF69-FA2A060EB8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570" y="2137532"/>
            <a:ext cx="755523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</p:spTree>
    <p:extLst>
      <p:ext uri="{BB962C8B-B14F-4D97-AF65-F5344CB8AC3E}">
        <p14:creationId xmlns:p14="http://schemas.microsoft.com/office/powerpoint/2010/main" val="2729878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7">
            <a:extLst>
              <a:ext uri="{FF2B5EF4-FFF2-40B4-BE49-F238E27FC236}">
                <a16:creationId xmlns:a16="http://schemas.microsoft.com/office/drawing/2014/main" id="{881D4466-7809-F44F-880D-FC74CA87A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2721" y="2137532"/>
            <a:ext cx="8778240" cy="7158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sp>
        <p:nvSpPr>
          <p:cNvPr id="7" name="Marcador de texto 21">
            <a:extLst>
              <a:ext uri="{FF2B5EF4-FFF2-40B4-BE49-F238E27FC236}">
                <a16:creationId xmlns:a16="http://schemas.microsoft.com/office/drawing/2014/main" id="{353FAEB6-9492-B64E-820A-D3A04D2DB1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570" y="3557728"/>
            <a:ext cx="7230110" cy="48141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</p:txBody>
      </p:sp>
      <p:sp>
        <p:nvSpPr>
          <p:cNvPr id="8" name="Marcador de texto 21">
            <a:extLst>
              <a:ext uri="{FF2B5EF4-FFF2-40B4-BE49-F238E27FC236}">
                <a16:creationId xmlns:a16="http://schemas.microsoft.com/office/drawing/2014/main" id="{46D6C2BC-09E0-244B-A6F4-B0DD3FB681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570" y="2137532"/>
            <a:ext cx="755523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DB6665-2CBC-424B-AFCE-8183A59066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336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7">
            <a:extLst>
              <a:ext uri="{FF2B5EF4-FFF2-40B4-BE49-F238E27FC236}">
                <a16:creationId xmlns:a16="http://schemas.microsoft.com/office/drawing/2014/main" id="{881D4466-7809-F44F-880D-FC74CA87A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49739" y="2137532"/>
            <a:ext cx="4191221" cy="7158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sp>
        <p:nvSpPr>
          <p:cNvPr id="7" name="Marcador de texto 21">
            <a:extLst>
              <a:ext uri="{FF2B5EF4-FFF2-40B4-BE49-F238E27FC236}">
                <a16:creationId xmlns:a16="http://schemas.microsoft.com/office/drawing/2014/main" id="{353FAEB6-9492-B64E-820A-D3A04D2DB1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79657" y="3557728"/>
            <a:ext cx="7230110" cy="48141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</p:txBody>
      </p:sp>
      <p:sp>
        <p:nvSpPr>
          <p:cNvPr id="8" name="Marcador de texto 21">
            <a:extLst>
              <a:ext uri="{FF2B5EF4-FFF2-40B4-BE49-F238E27FC236}">
                <a16:creationId xmlns:a16="http://schemas.microsoft.com/office/drawing/2014/main" id="{46D6C2BC-09E0-244B-A6F4-B0DD3FB681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79657" y="2137532"/>
            <a:ext cx="755523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DB6665-2CBC-424B-AFCE-8183A59066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Рисунок 7">
            <a:extLst>
              <a:ext uri="{FF2B5EF4-FFF2-40B4-BE49-F238E27FC236}">
                <a16:creationId xmlns:a16="http://schemas.microsoft.com/office/drawing/2014/main" id="{8774EA3D-53D2-8F4E-B323-1A174F2DDF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7570" y="2031515"/>
            <a:ext cx="4447428" cy="7158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22029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5DEF01-F2A5-0749-9101-D649BA396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Marcador de texto 21">
            <a:extLst>
              <a:ext uri="{FF2B5EF4-FFF2-40B4-BE49-F238E27FC236}">
                <a16:creationId xmlns:a16="http://schemas.microsoft.com/office/drawing/2014/main" id="{74AACD05-D3D6-FA48-87BF-AD5ADA5222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570" y="3557728"/>
            <a:ext cx="7219950" cy="48141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66747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/>
          <p:cNvSpPr>
            <a:spLocks noGrp="1"/>
          </p:cNvSpPr>
          <p:nvPr>
            <p:ph type="pic" sz="quarter" idx="10"/>
          </p:nvPr>
        </p:nvSpPr>
        <p:spPr>
          <a:xfrm>
            <a:off x="9062721" y="1951893"/>
            <a:ext cx="4243575" cy="37957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Рисунок 7"/>
          <p:cNvSpPr>
            <a:spLocks noGrp="1"/>
          </p:cNvSpPr>
          <p:nvPr>
            <p:ph type="pic" sz="quarter" idx="11"/>
          </p:nvPr>
        </p:nvSpPr>
        <p:spPr>
          <a:xfrm>
            <a:off x="9062826" y="5826414"/>
            <a:ext cx="4243271" cy="3585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Рисунок 7"/>
          <p:cNvSpPr>
            <a:spLocks noGrp="1"/>
          </p:cNvSpPr>
          <p:nvPr>
            <p:ph type="pic" sz="quarter" idx="12"/>
          </p:nvPr>
        </p:nvSpPr>
        <p:spPr>
          <a:xfrm>
            <a:off x="13388477" y="4411702"/>
            <a:ext cx="4303084" cy="4999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7" name="Рисунок 7">
            <a:extLst>
              <a:ext uri="{FF2B5EF4-FFF2-40B4-BE49-F238E27FC236}">
                <a16:creationId xmlns:a16="http://schemas.microsoft.com/office/drawing/2014/main" id="{DA78E3A5-87D2-D64F-9E69-7A2CF3CC8F9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388477" y="1951893"/>
            <a:ext cx="4303084" cy="23849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BD685C-65EF-DA49-A376-A458660BF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Marcador de texto 21">
            <a:extLst>
              <a:ext uri="{FF2B5EF4-FFF2-40B4-BE49-F238E27FC236}">
                <a16:creationId xmlns:a16="http://schemas.microsoft.com/office/drawing/2014/main" id="{2CF9CB48-197F-554E-9866-03AEE54173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570" y="3557728"/>
            <a:ext cx="7799070" cy="48141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</p:txBody>
      </p:sp>
      <p:sp>
        <p:nvSpPr>
          <p:cNvPr id="15" name="Marcador de texto 21">
            <a:extLst>
              <a:ext uri="{FF2B5EF4-FFF2-40B4-BE49-F238E27FC236}">
                <a16:creationId xmlns:a16="http://schemas.microsoft.com/office/drawing/2014/main" id="{C3394F4E-CFE2-FE4C-89B6-557FF4F7DDF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570" y="2137532"/>
            <a:ext cx="755523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</p:spTree>
    <p:extLst>
      <p:ext uri="{BB962C8B-B14F-4D97-AF65-F5344CB8AC3E}">
        <p14:creationId xmlns:p14="http://schemas.microsoft.com/office/powerpoint/2010/main" val="489420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13861A-6AF8-8946-8834-876C9994A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Marcador de texto 21">
            <a:extLst>
              <a:ext uri="{FF2B5EF4-FFF2-40B4-BE49-F238E27FC236}">
                <a16:creationId xmlns:a16="http://schemas.microsoft.com/office/drawing/2014/main" id="{52DA82BE-D409-9D4F-96CF-CF976079A4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570" y="3557728"/>
            <a:ext cx="7799070" cy="48141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</p:txBody>
      </p:sp>
      <p:sp>
        <p:nvSpPr>
          <p:cNvPr id="8" name="Marcador de texto 21">
            <a:extLst>
              <a:ext uri="{FF2B5EF4-FFF2-40B4-BE49-F238E27FC236}">
                <a16:creationId xmlns:a16="http://schemas.microsoft.com/office/drawing/2014/main" id="{072B1164-852B-1848-8C8F-EFCBA5CA27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570" y="2137532"/>
            <a:ext cx="755523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</p:spTree>
    <p:extLst>
      <p:ext uri="{BB962C8B-B14F-4D97-AF65-F5344CB8AC3E}">
        <p14:creationId xmlns:p14="http://schemas.microsoft.com/office/powerpoint/2010/main" val="510075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7"/>
          <p:cNvSpPr>
            <a:spLocks noGrp="1"/>
          </p:cNvSpPr>
          <p:nvPr>
            <p:ph type="pic" sz="quarter" idx="10"/>
          </p:nvPr>
        </p:nvSpPr>
        <p:spPr>
          <a:xfrm>
            <a:off x="680720" y="2042160"/>
            <a:ext cx="9458960" cy="7212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83B859-CEED-044C-A119-31E95A06F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Marcador de texto 21">
            <a:extLst>
              <a:ext uri="{FF2B5EF4-FFF2-40B4-BE49-F238E27FC236}">
                <a16:creationId xmlns:a16="http://schemas.microsoft.com/office/drawing/2014/main" id="{7B65012E-153F-BC4E-BD8D-554B7ED5DF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08690" y="3557728"/>
            <a:ext cx="6498590" cy="48141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</p:txBody>
      </p:sp>
      <p:sp>
        <p:nvSpPr>
          <p:cNvPr id="9" name="Marcador de texto 21">
            <a:extLst>
              <a:ext uri="{FF2B5EF4-FFF2-40B4-BE49-F238E27FC236}">
                <a16:creationId xmlns:a16="http://schemas.microsoft.com/office/drawing/2014/main" id="{0D15B49D-DAAC-034B-81DB-26F2ABC19E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08690" y="2137532"/>
            <a:ext cx="649859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</p:spTree>
    <p:extLst>
      <p:ext uri="{BB962C8B-B14F-4D97-AF65-F5344CB8AC3E}">
        <p14:creationId xmlns:p14="http://schemas.microsoft.com/office/powerpoint/2010/main" val="202950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1">
            <a:extLst>
              <a:ext uri="{FF2B5EF4-FFF2-40B4-BE49-F238E27FC236}">
                <a16:creationId xmlns:a16="http://schemas.microsoft.com/office/drawing/2014/main" id="{D0895978-3ACA-DC4A-9FBC-464004136D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91109" y="1688365"/>
            <a:ext cx="13915056" cy="7950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B8D11-3D66-B642-9A4B-1C54DF901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Marcador de texto 21">
            <a:extLst>
              <a:ext uri="{FF2B5EF4-FFF2-40B4-BE49-F238E27FC236}">
                <a16:creationId xmlns:a16="http://schemas.microsoft.com/office/drawing/2014/main" id="{033E8C3B-74BC-DE46-AE58-ACB9DF9B8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08690" y="3557728"/>
            <a:ext cx="6498590" cy="48141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</p:txBody>
      </p:sp>
      <p:sp>
        <p:nvSpPr>
          <p:cNvPr id="8" name="Marcador de texto 21">
            <a:extLst>
              <a:ext uri="{FF2B5EF4-FFF2-40B4-BE49-F238E27FC236}">
                <a16:creationId xmlns:a16="http://schemas.microsoft.com/office/drawing/2014/main" id="{C506072B-9655-7F4B-82E2-93E838A96F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08690" y="2137532"/>
            <a:ext cx="649859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</p:spTree>
    <p:extLst>
      <p:ext uri="{BB962C8B-B14F-4D97-AF65-F5344CB8AC3E}">
        <p14:creationId xmlns:p14="http://schemas.microsoft.com/office/powerpoint/2010/main" val="2563037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orizontal im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956560"/>
            <a:ext cx="18288000" cy="6136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38125" indent="0" algn="l">
              <a:buNone/>
              <a:defRPr sz="2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FAA052-E633-1C4D-87BE-494F7FE7C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499DFBEA-356B-1147-B206-AD9310DA58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570" y="2137532"/>
            <a:ext cx="15988030" cy="534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</p:spTree>
    <p:extLst>
      <p:ext uri="{BB962C8B-B14F-4D97-AF65-F5344CB8AC3E}">
        <p14:creationId xmlns:p14="http://schemas.microsoft.com/office/powerpoint/2010/main" val="943111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orizontal im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7">
            <a:extLst>
              <a:ext uri="{FF2B5EF4-FFF2-40B4-BE49-F238E27FC236}">
                <a16:creationId xmlns:a16="http://schemas.microsoft.com/office/drawing/2014/main" id="{44C77B86-B3F1-174D-A6BD-E6336EC680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7570" y="3270828"/>
            <a:ext cx="4023724" cy="45828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97C5BE27-74C3-1841-888B-B59397DB475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80632" y="3270828"/>
            <a:ext cx="4023724" cy="45828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Рисунок 7">
            <a:extLst>
              <a:ext uri="{FF2B5EF4-FFF2-40B4-BE49-F238E27FC236}">
                <a16:creationId xmlns:a16="http://schemas.microsoft.com/office/drawing/2014/main" id="{E044B00E-F35B-864B-B5F3-40BD7B2F125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83694" y="3270828"/>
            <a:ext cx="4023724" cy="45828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7" name="Рисунок 7">
            <a:extLst>
              <a:ext uri="{FF2B5EF4-FFF2-40B4-BE49-F238E27FC236}">
                <a16:creationId xmlns:a16="http://schemas.microsoft.com/office/drawing/2014/main" id="{75B9E6C2-0C4E-4346-B608-314BADF7B6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786756" y="3270828"/>
            <a:ext cx="4023724" cy="45828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8" name="Marcador de texto 21">
            <a:extLst>
              <a:ext uri="{FF2B5EF4-FFF2-40B4-BE49-F238E27FC236}">
                <a16:creationId xmlns:a16="http://schemas.microsoft.com/office/drawing/2014/main" id="{1E3516CF-9902-FB45-A80A-60336B3949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7570" y="8192998"/>
            <a:ext cx="4023724" cy="10377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35" name="Marcador de texto 21">
            <a:extLst>
              <a:ext uri="{FF2B5EF4-FFF2-40B4-BE49-F238E27FC236}">
                <a16:creationId xmlns:a16="http://schemas.microsoft.com/office/drawing/2014/main" id="{1E3516CF-9902-FB45-A80A-60336B3949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89306" y="8192998"/>
            <a:ext cx="4015050" cy="10377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36" name="Marcador de texto 21">
            <a:extLst>
              <a:ext uri="{FF2B5EF4-FFF2-40B4-BE49-F238E27FC236}">
                <a16:creationId xmlns:a16="http://schemas.microsoft.com/office/drawing/2014/main" id="{1E3516CF-9902-FB45-A80A-60336B39494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83694" y="8228207"/>
            <a:ext cx="4023724" cy="10377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37" name="Marcador de texto 21">
            <a:extLst>
              <a:ext uri="{FF2B5EF4-FFF2-40B4-BE49-F238E27FC236}">
                <a16:creationId xmlns:a16="http://schemas.microsoft.com/office/drawing/2014/main" id="{1E3516CF-9902-FB45-A80A-60336B3949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86756" y="8228207"/>
            <a:ext cx="4023724" cy="10377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87C1464-AFAF-9F4B-B35F-C42C8477E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Marcador de texto 21">
            <a:extLst>
              <a:ext uri="{FF2B5EF4-FFF2-40B4-BE49-F238E27FC236}">
                <a16:creationId xmlns:a16="http://schemas.microsoft.com/office/drawing/2014/main" id="{361E460E-2C4D-8F44-ADFD-1A06E0A8EB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7570" y="2137532"/>
            <a:ext cx="7555230" cy="819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</p:spTree>
    <p:extLst>
      <p:ext uri="{BB962C8B-B14F-4D97-AF65-F5344CB8AC3E}">
        <p14:creationId xmlns:p14="http://schemas.microsoft.com/office/powerpoint/2010/main" val="3566234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-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1249681"/>
            <a:ext cx="18288000" cy="3151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sp>
        <p:nvSpPr>
          <p:cNvPr id="10" name="Marcador de texto 21"/>
          <p:cNvSpPr>
            <a:spLocks noGrp="1"/>
          </p:cNvSpPr>
          <p:nvPr>
            <p:ph type="body" sz="quarter" idx="15" hasCustomPrompt="1"/>
          </p:nvPr>
        </p:nvSpPr>
        <p:spPr>
          <a:xfrm>
            <a:off x="1956390" y="6042345"/>
            <a:ext cx="2440191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</a:p>
        </p:txBody>
      </p:sp>
      <p:sp>
        <p:nvSpPr>
          <p:cNvPr id="11" name="Marcador de texto 21"/>
          <p:cNvSpPr>
            <a:spLocks noGrp="1"/>
          </p:cNvSpPr>
          <p:nvPr>
            <p:ph type="body" sz="quarter" idx="16" hasCustomPrompt="1"/>
          </p:nvPr>
        </p:nvSpPr>
        <p:spPr>
          <a:xfrm>
            <a:off x="1775620" y="5249174"/>
            <a:ext cx="967580" cy="398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12" name="Marcador de texto 21"/>
          <p:cNvSpPr>
            <a:spLocks noGrp="1"/>
          </p:cNvSpPr>
          <p:nvPr>
            <p:ph type="body" sz="quarter" idx="17" hasCustomPrompt="1"/>
          </p:nvPr>
        </p:nvSpPr>
        <p:spPr>
          <a:xfrm>
            <a:off x="4826932" y="5249174"/>
            <a:ext cx="967580" cy="398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02</a:t>
            </a:r>
          </a:p>
        </p:txBody>
      </p:sp>
      <p:sp>
        <p:nvSpPr>
          <p:cNvPr id="14" name="Marcador de texto 21"/>
          <p:cNvSpPr>
            <a:spLocks noGrp="1"/>
          </p:cNvSpPr>
          <p:nvPr>
            <p:ph type="body" sz="quarter" idx="19" hasCustomPrompt="1"/>
          </p:nvPr>
        </p:nvSpPr>
        <p:spPr>
          <a:xfrm>
            <a:off x="7796310" y="5249174"/>
            <a:ext cx="967580" cy="398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03</a:t>
            </a:r>
          </a:p>
        </p:txBody>
      </p:sp>
      <p:sp>
        <p:nvSpPr>
          <p:cNvPr id="16" name="Marcador de texto 21"/>
          <p:cNvSpPr>
            <a:spLocks noGrp="1"/>
          </p:cNvSpPr>
          <p:nvPr>
            <p:ph type="body" sz="quarter" idx="21" hasCustomPrompt="1"/>
          </p:nvPr>
        </p:nvSpPr>
        <p:spPr>
          <a:xfrm>
            <a:off x="10774257" y="5249174"/>
            <a:ext cx="967580" cy="398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04</a:t>
            </a:r>
          </a:p>
        </p:txBody>
      </p:sp>
      <p:sp>
        <p:nvSpPr>
          <p:cNvPr id="18" name="Marcador de texto 21"/>
          <p:cNvSpPr>
            <a:spLocks noGrp="1"/>
          </p:cNvSpPr>
          <p:nvPr>
            <p:ph type="body" sz="quarter" idx="23" hasCustomPrompt="1"/>
          </p:nvPr>
        </p:nvSpPr>
        <p:spPr>
          <a:xfrm>
            <a:off x="13727008" y="5249174"/>
            <a:ext cx="967580" cy="398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05</a:t>
            </a:r>
          </a:p>
        </p:txBody>
      </p:sp>
      <p:sp>
        <p:nvSpPr>
          <p:cNvPr id="24" name="Marcador de texto 21">
            <a:extLst>
              <a:ext uri="{FF2B5EF4-FFF2-40B4-BE49-F238E27FC236}">
                <a16:creationId xmlns:a16="http://schemas.microsoft.com/office/drawing/2014/main" id="{F746B280-D5F4-214E-8F32-E2B6478CA5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1702" y="6042345"/>
            <a:ext cx="2440191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26" name="Marcador de texto 21">
            <a:extLst>
              <a:ext uri="{FF2B5EF4-FFF2-40B4-BE49-F238E27FC236}">
                <a16:creationId xmlns:a16="http://schemas.microsoft.com/office/drawing/2014/main" id="{929108C4-4AA5-1446-82CC-01DE878DF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48567" y="6045405"/>
            <a:ext cx="2440191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28" name="Marcador de texto 21">
            <a:extLst>
              <a:ext uri="{FF2B5EF4-FFF2-40B4-BE49-F238E27FC236}">
                <a16:creationId xmlns:a16="http://schemas.microsoft.com/office/drawing/2014/main" id="{47992A33-0DDD-D94E-B7A7-9A05908B58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045144" y="6060553"/>
            <a:ext cx="2440191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30" name="Marcador de texto 21">
            <a:extLst>
              <a:ext uri="{FF2B5EF4-FFF2-40B4-BE49-F238E27FC236}">
                <a16:creationId xmlns:a16="http://schemas.microsoft.com/office/drawing/2014/main" id="{7F3AD018-8348-0646-84F2-A8603019B7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962009" y="6060553"/>
            <a:ext cx="2440191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AB4C96B-661E-A24D-9D8B-DC3509D6F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26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rizontal image -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1249681"/>
            <a:ext cx="18288000" cy="3151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sp>
        <p:nvSpPr>
          <p:cNvPr id="10" name="Marcador de texto 21"/>
          <p:cNvSpPr>
            <a:spLocks noGrp="1"/>
          </p:cNvSpPr>
          <p:nvPr>
            <p:ph type="body" sz="quarter" idx="15" hasCustomPrompt="1"/>
          </p:nvPr>
        </p:nvSpPr>
        <p:spPr>
          <a:xfrm>
            <a:off x="1073521" y="5285600"/>
            <a:ext cx="2907094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</a:p>
        </p:txBody>
      </p:sp>
      <p:sp>
        <p:nvSpPr>
          <p:cNvPr id="24" name="Marcador de texto 21">
            <a:extLst>
              <a:ext uri="{FF2B5EF4-FFF2-40B4-BE49-F238E27FC236}">
                <a16:creationId xmlns:a16="http://schemas.microsoft.com/office/drawing/2014/main" id="{F746B280-D5F4-214E-8F32-E2B6478CA5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1987" y="5285600"/>
            <a:ext cx="2907094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26" name="Marcador de texto 21">
            <a:extLst>
              <a:ext uri="{FF2B5EF4-FFF2-40B4-BE49-F238E27FC236}">
                <a16:creationId xmlns:a16="http://schemas.microsoft.com/office/drawing/2014/main" id="{929108C4-4AA5-1446-82CC-01DE878DF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90453" y="5288660"/>
            <a:ext cx="2907094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28" name="Marcador de texto 21">
            <a:extLst>
              <a:ext uri="{FF2B5EF4-FFF2-40B4-BE49-F238E27FC236}">
                <a16:creationId xmlns:a16="http://schemas.microsoft.com/office/drawing/2014/main" id="{47992A33-0DDD-D94E-B7A7-9A05908B58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998919" y="5303808"/>
            <a:ext cx="2907094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30" name="Marcador de texto 21">
            <a:extLst>
              <a:ext uri="{FF2B5EF4-FFF2-40B4-BE49-F238E27FC236}">
                <a16:creationId xmlns:a16="http://schemas.microsoft.com/office/drawing/2014/main" id="{7F3AD018-8348-0646-84F2-A8603019B7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07385" y="5303808"/>
            <a:ext cx="2907094" cy="25981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AB4C96B-661E-A24D-9D8B-DC3509D6F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570" y="394177"/>
            <a:ext cx="13854430" cy="3576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33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8EFE84-B6C3-432A-976B-C3D3130E6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2531743-30C3-4C85-ADCE-18B49F273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4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360FF1-923E-4026-A95B-812429F73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CD98A95F-5FB6-4A0A-996F-66C19DED8C0C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6F8DE8-84DF-4492-98B1-00702A3E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C4553B-6F34-41F2-96A5-9F8E0565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B650C508-55F3-4CD3-9668-FA8693E861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53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A899DA-CC34-4EFA-940B-6C7B2C75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6946C9-5DB0-4F35-A555-0EA94683D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157546-7DDB-4F9C-BDDD-A76057DB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CD98A95F-5FB6-4A0A-996F-66C19DED8C0C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29272F-B47C-47E3-83FC-DC60766E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003906-3720-45A2-8919-BD1CF2E6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B650C508-55F3-4CD3-9668-FA8693E861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918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5DD2CB-BDB6-4DC1-9E52-C2E12966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99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31F4AE-77C0-460D-B8C4-FEF8AF9E3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51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983207-CBF1-4D98-932A-A4BAC53950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CD98A95F-5FB6-4A0A-996F-66C19DED8C0C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B8C08F-9FB7-4E08-8638-63879E67C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F19393-403A-409D-BB26-7708F906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B650C508-55F3-4CD3-9668-FA8693E861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341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18201D-B94E-4ACC-9217-0B0F4FAA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BCDFA1-84C9-4869-9889-CDEFA2CDA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9D64F9-FFBD-4DAB-972B-6FC37ECCD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6AAACB-D525-4172-8DB8-C7393031D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CD98A95F-5FB6-4A0A-996F-66C19DED8C0C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8DF626-1563-40BC-82C9-40143D3A0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776811-FD82-42DB-BB2C-77F986FB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B650C508-55F3-4CD3-9668-FA8693E861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2935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C47098-7C0D-4DD5-94FA-72077D47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F75376-EDA9-4BEC-A667-630C9D86D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5E74F0-6283-4192-9F15-DE1B60C7C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1F07D92-872B-4533-9C92-DCC4492DB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7D31A44-1806-4B80-82FE-01167BC1E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B226E53-B49F-461B-9508-18D4710EC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CD98A95F-5FB6-4A0A-996F-66C19DED8C0C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CB0B76A-4AEE-4F2A-8F31-32747F48D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E6945B-072A-4A09-A6E2-94319ED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B650C508-55F3-4CD3-9668-FA8693E861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95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231BD5-0AE0-4F94-95A0-D9E29A5F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F4D8B23-91AD-4B04-8D88-4C39D2573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CD98A95F-5FB6-4A0A-996F-66C19DED8C0C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666F20-9B7B-4809-A200-ED34722D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DCADE00-7B7B-4BF5-8207-A05BC5868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B650C508-55F3-4CD3-9668-FA8693E861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026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985DBF9-15A2-49D1-B6AD-9D06DB69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CD98A95F-5FB6-4A0A-996F-66C19DED8C0C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ECA95E2-05EF-4773-9902-5B74CAEE4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8C820D-ED52-4833-92FC-34936694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B650C508-55F3-4CD3-9668-FA8693E861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139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CAD160-6A2B-4DEE-88CE-E6FA5F76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C330EA-1C0A-4958-8567-DEFF69BF5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2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81F2E0-EE9B-4721-95ED-A23CF1ABC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9822B2-5356-4233-8FFB-59CDC406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CD98A95F-5FB6-4A0A-996F-66C19DED8C0C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09D91C-25E0-4406-BBCA-5C0983BE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CBAB6F-DF6C-4389-8F9C-8E7507E1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B650C508-55F3-4CD3-9668-FA8693E861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533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B4CD8B-D5C8-4D75-A9FA-07B8F901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5F67B43-2D51-4BCF-B2E3-FE95D53D3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2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609039-4115-4520-8956-CE09825A3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585A22-4734-4B21-8D30-A510F39F8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CD98A95F-5FB6-4A0A-996F-66C19DED8C0C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2D3C8D-BF52-4799-B456-30BEBFC2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4C7D37-B379-4FFD-9CAA-CB946B90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B650C508-55F3-4CD3-9668-FA8693E861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16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522F84-FE64-4CC1-B55D-0EED69F75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0BEC1F-FAD3-47AA-90BF-B4EA1547C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20E217-6CE0-46DB-A47B-AAC435053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CD98A95F-5FB6-4A0A-996F-66C19DED8C0C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166237-7CA2-49A6-ACD7-1050CD8D7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698C8B-084A-4133-BAED-D9E22CE1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B650C508-55F3-4CD3-9668-FA8693E861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728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7C9AA3E-AC17-4426-AF53-18A4F36B7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9E52DC5-31D4-4D6D-BEF7-F4DF2430B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F6DD9A-F584-4280-89B6-0EB82AF6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CD98A95F-5FB6-4A0A-996F-66C19DED8C0C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6440AF-B093-441E-AAAA-C4CD907F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A503F9-FF1A-4940-9291-0AFBFDE6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/>
          <a:lstStyle/>
          <a:p>
            <a:fld id="{B650C508-55F3-4CD3-9668-FA8693E861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647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ub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21"/>
          <p:cNvSpPr>
            <a:spLocks noGrp="1"/>
          </p:cNvSpPr>
          <p:nvPr>
            <p:ph type="body" sz="quarter" idx="15" hasCustomPrompt="1"/>
          </p:nvPr>
        </p:nvSpPr>
        <p:spPr>
          <a:xfrm>
            <a:off x="2308937" y="4566166"/>
            <a:ext cx="13567144" cy="4832340"/>
          </a:xfrm>
          <a:prstGeom prst="rect">
            <a:avLst/>
          </a:prstGeom>
        </p:spPr>
        <p:txBody>
          <a:bodyPr/>
          <a:lstStyle>
            <a:lvl1pPr marL="285750" marR="0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Arial" charset="0"/>
              <a:buChar char="•"/>
              <a:tabLst/>
              <a:defRPr sz="18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71550" marR="0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Arial" charset="0"/>
              <a:buChar char="•"/>
              <a:tabLst/>
              <a:defRPr sz="1800">
                <a:solidFill>
                  <a:srgbClr val="506D85"/>
                </a:solidFill>
              </a:defRPr>
            </a:lvl2pPr>
            <a:lvl3pPr marL="1371600" marR="0" indent="0" algn="l" defTabSz="13716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506D85"/>
                </a:solidFill>
              </a:defRPr>
            </a:lvl3pPr>
            <a:lvl4pPr marL="2057400" marR="0" indent="0" algn="l" defTabSz="13716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506D85"/>
                </a:solidFill>
              </a:defRPr>
            </a:lvl4pPr>
            <a:lvl5pPr marL="2743200" marR="0" indent="0" algn="l" defTabSz="13716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506D85"/>
                </a:solidFill>
              </a:defRPr>
            </a:lvl5pPr>
            <a:lvl6pPr marL="3771900" marR="0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5C6670"/>
                </a:solidFill>
              </a:defRPr>
            </a:lvl6pPr>
            <a:lvl7pPr marL="4457700" marR="0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5C6670"/>
                </a:solidFill>
              </a:defRPr>
            </a:lvl7pPr>
            <a:lvl8pPr marL="5143500" marR="0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5C6670"/>
                </a:solidFill>
              </a:defRPr>
            </a:lvl8pPr>
            <a:lvl9pPr marL="5829300" marR="0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5C6670"/>
                </a:solidFill>
              </a:defRPr>
            </a:lvl9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</a:p>
          <a:p>
            <a:pPr marL="285750" marR="0" lvl="0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Arial" charset="0"/>
              <a:buChar char="•"/>
              <a:tabLst/>
              <a:defRPr/>
            </a:pPr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</a:p>
          <a:p>
            <a:pPr marL="971550" marR="0" lvl="1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Arial" charset="0"/>
              <a:buChar char="•"/>
              <a:tabLst/>
              <a:defRPr/>
            </a:pP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</a:p>
          <a:p>
            <a:pPr marL="971550" marR="0" lvl="1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Arial" charset="0"/>
              <a:buChar char="•"/>
              <a:tabLst/>
              <a:defRPr/>
            </a:pP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</a:p>
          <a:p>
            <a:pPr marL="971550" marR="0" lvl="1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Arial" charset="0"/>
              <a:buChar char="•"/>
              <a:tabLst/>
              <a:defRPr/>
            </a:pP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</a:p>
          <a:p>
            <a:pPr marL="971550" marR="0" lvl="1" indent="-28575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A291C"/>
              </a:buClr>
              <a:buSzTx/>
              <a:buFont typeface="Arial" charset="0"/>
              <a:buChar char="•"/>
              <a:tabLst/>
              <a:defRPr/>
            </a:pPr>
            <a:endParaRPr lang="en-US" noProof="0"/>
          </a:p>
        </p:txBody>
      </p:sp>
      <p:sp>
        <p:nvSpPr>
          <p:cNvPr id="12" name="Marcador de texto 21">
            <a:extLst>
              <a:ext uri="{FF2B5EF4-FFF2-40B4-BE49-F238E27FC236}">
                <a16:creationId xmlns:a16="http://schemas.microsoft.com/office/drawing/2014/main" id="{0F324704-5C1F-9A4C-BF59-F374A993D1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73817" y="2801988"/>
            <a:ext cx="14232489" cy="5149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13" name="Marcador de texto 21">
            <a:extLst>
              <a:ext uri="{FF2B5EF4-FFF2-40B4-BE49-F238E27FC236}">
                <a16:creationId xmlns:a16="http://schemas.microsoft.com/office/drawing/2014/main" id="{DF257478-887A-3F43-BF44-98AFAE150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3817" y="3506972"/>
            <a:ext cx="14232489" cy="580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Subtitle, lorem </a:t>
            </a:r>
            <a:r>
              <a:rPr lang="en-US" noProof="0" err="1"/>
              <a:t>Impsum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21">
            <a:extLst>
              <a:ext uri="{FF2B5EF4-FFF2-40B4-BE49-F238E27FC236}">
                <a16:creationId xmlns:a16="http://schemas.microsoft.com/office/drawing/2014/main" id="{AA47F0A8-13DE-B640-A538-C22AAA2EA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08938" y="3211030"/>
            <a:ext cx="5113838" cy="3040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80077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/>
          <p:cNvSpPr>
            <a:spLocks noGrp="1"/>
          </p:cNvSpPr>
          <p:nvPr>
            <p:ph type="pic" sz="quarter" idx="10"/>
          </p:nvPr>
        </p:nvSpPr>
        <p:spPr>
          <a:xfrm>
            <a:off x="10526233" y="1951893"/>
            <a:ext cx="3243494" cy="37469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Рисунок 7"/>
          <p:cNvSpPr>
            <a:spLocks noGrp="1"/>
          </p:cNvSpPr>
          <p:nvPr>
            <p:ph type="pic" sz="quarter" idx="11"/>
          </p:nvPr>
        </p:nvSpPr>
        <p:spPr>
          <a:xfrm>
            <a:off x="10526233" y="5826414"/>
            <a:ext cx="3243262" cy="3585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Рисунок 7"/>
          <p:cNvSpPr>
            <a:spLocks noGrp="1"/>
          </p:cNvSpPr>
          <p:nvPr>
            <p:ph type="pic" sz="quarter" idx="12"/>
          </p:nvPr>
        </p:nvSpPr>
        <p:spPr>
          <a:xfrm>
            <a:off x="13904303" y="4411702"/>
            <a:ext cx="3869636" cy="4999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7" name="Рисунок 7">
            <a:extLst>
              <a:ext uri="{FF2B5EF4-FFF2-40B4-BE49-F238E27FC236}">
                <a16:creationId xmlns:a16="http://schemas.microsoft.com/office/drawing/2014/main" id="{DA78E3A5-87D2-D64F-9E69-7A2CF3CC8F9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904303" y="1951893"/>
            <a:ext cx="3869636" cy="2332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Marcador de texto 21">
            <a:extLst>
              <a:ext uri="{FF2B5EF4-FFF2-40B4-BE49-F238E27FC236}">
                <a16:creationId xmlns:a16="http://schemas.microsoft.com/office/drawing/2014/main" id="{AA47F0A8-13DE-B640-A538-C22AAA2EA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08937" y="4566166"/>
            <a:ext cx="5931532" cy="3040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..</a:t>
            </a:r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0F324704-5C1F-9A4C-BF59-F374A993D1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3818" y="2801988"/>
            <a:ext cx="8725242" cy="5149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23" name="Marcador de texto 21">
            <a:extLst>
              <a:ext uri="{FF2B5EF4-FFF2-40B4-BE49-F238E27FC236}">
                <a16:creationId xmlns:a16="http://schemas.microsoft.com/office/drawing/2014/main" id="{DF257478-887A-3F43-BF44-98AFAE15068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73817" y="3506972"/>
            <a:ext cx="8725243" cy="580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Subtitle, lorem </a:t>
            </a:r>
            <a:r>
              <a:rPr lang="en-US" noProof="0" err="1"/>
              <a:t>Impsum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21">
            <a:extLst>
              <a:ext uri="{FF2B5EF4-FFF2-40B4-BE49-F238E27FC236}">
                <a16:creationId xmlns:a16="http://schemas.microsoft.com/office/drawing/2014/main" id="{AA47F0A8-13DE-B640-A538-C22AAA2EA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08937" y="4566166"/>
            <a:ext cx="5931532" cy="3040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sed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dolore magna </a:t>
            </a:r>
            <a:r>
              <a:rPr lang="en-US" noProof="0" err="1"/>
              <a:t>aliqua</a:t>
            </a:r>
            <a:r>
              <a:rPr lang="en-US" noProof="0"/>
              <a:t>. Ut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..</a:t>
            </a:r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0F324704-5C1F-9A4C-BF59-F374A993D1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3818" y="2801988"/>
            <a:ext cx="8725242" cy="5149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11" name="Marcador de texto 21">
            <a:extLst>
              <a:ext uri="{FF2B5EF4-FFF2-40B4-BE49-F238E27FC236}">
                <a16:creationId xmlns:a16="http://schemas.microsoft.com/office/drawing/2014/main" id="{DF257478-887A-3F43-BF44-98AFAE15068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73817" y="3506972"/>
            <a:ext cx="8725243" cy="580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Subtitle, lorem </a:t>
            </a:r>
            <a:r>
              <a:rPr lang="en-US" noProof="0" err="1"/>
              <a:t>Impsum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582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2892055"/>
            <a:ext cx="10045700" cy="47150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</p:txBody>
      </p:sp>
      <p:sp>
        <p:nvSpPr>
          <p:cNvPr id="11" name="Marcador de texto 21">
            <a:extLst>
              <a:ext uri="{FF2B5EF4-FFF2-40B4-BE49-F238E27FC236}">
                <a16:creationId xmlns:a16="http://schemas.microsoft.com/office/drawing/2014/main" id="{AA47F0A8-13DE-B640-A538-C22AAA2EAE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399148" y="4566166"/>
            <a:ext cx="5931532" cy="3040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do </a:t>
            </a:r>
            <a:r>
              <a:rPr lang="en-US" noProof="0" err="1"/>
              <a:t>eiusmod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incididunt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labore</a:t>
            </a:r>
            <a:r>
              <a:rPr lang="en-US" noProof="0"/>
              <a:t> et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</a:t>
            </a:r>
            <a:r>
              <a:rPr lang="en-US" noProof="0"/>
              <a:t>.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enim</a:t>
            </a:r>
            <a:r>
              <a:rPr lang="en-US" noProof="0"/>
              <a:t> ad minim </a:t>
            </a:r>
            <a:r>
              <a:rPr lang="en-US" noProof="0" err="1"/>
              <a:t>veniam</a:t>
            </a:r>
            <a:r>
              <a:rPr lang="en-US" noProof="0"/>
              <a:t>, </a:t>
            </a:r>
            <a:r>
              <a:rPr lang="en-US" noProof="0" err="1"/>
              <a:t>quis</a:t>
            </a:r>
            <a:r>
              <a:rPr lang="en-US" noProof="0"/>
              <a:t> </a:t>
            </a:r>
            <a:r>
              <a:rPr lang="en-US" noProof="0" err="1"/>
              <a:t>nostrud</a:t>
            </a:r>
            <a:r>
              <a:rPr lang="en-US" noProof="0"/>
              <a:t> exercitation </a:t>
            </a:r>
            <a:r>
              <a:rPr lang="en-US" noProof="0" err="1"/>
              <a:t>ullamco</a:t>
            </a:r>
            <a:r>
              <a:rPr lang="en-US" noProof="0"/>
              <a:t> </a:t>
            </a:r>
            <a:r>
              <a:rPr lang="en-US" noProof="0" err="1"/>
              <a:t>laboris</a:t>
            </a:r>
            <a:r>
              <a:rPr lang="en-US" noProof="0"/>
              <a:t> nisi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aliquip</a:t>
            </a:r>
            <a:r>
              <a:rPr lang="en-US" noProof="0"/>
              <a:t> ex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commodo</a:t>
            </a:r>
            <a:r>
              <a:rPr lang="en-US" noProof="0"/>
              <a:t> </a:t>
            </a:r>
            <a:r>
              <a:rPr lang="en-US" noProof="0" err="1"/>
              <a:t>consequat</a:t>
            </a:r>
            <a:r>
              <a:rPr lang="en-US" noProof="0"/>
              <a:t>. Duis </a:t>
            </a:r>
            <a:r>
              <a:rPr lang="en-US" noProof="0" err="1"/>
              <a:t>aute</a:t>
            </a:r>
            <a:r>
              <a:rPr lang="en-US" noProof="0"/>
              <a:t> </a:t>
            </a:r>
            <a:r>
              <a:rPr lang="en-US" noProof="0" err="1"/>
              <a:t>irure</a:t>
            </a:r>
            <a:r>
              <a:rPr lang="en-US" noProof="0"/>
              <a:t> dolor in </a:t>
            </a:r>
            <a:r>
              <a:rPr lang="en-US" noProof="0" err="1"/>
              <a:t>reprehenderit</a:t>
            </a:r>
            <a:r>
              <a:rPr lang="en-US" noProof="0"/>
              <a:t> in </a:t>
            </a:r>
            <a:r>
              <a:rPr lang="en-US" noProof="0" err="1"/>
              <a:t>voluptate</a:t>
            </a:r>
            <a:r>
              <a:rPr lang="en-US" noProof="0"/>
              <a:t>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esse</a:t>
            </a:r>
            <a:r>
              <a:rPr lang="en-US" noProof="0"/>
              <a:t> </a:t>
            </a:r>
            <a:r>
              <a:rPr lang="en-US" noProof="0" err="1"/>
              <a:t>cillum</a:t>
            </a:r>
            <a:r>
              <a:rPr lang="en-US" noProof="0"/>
              <a:t> dolore </a:t>
            </a:r>
            <a:r>
              <a:rPr lang="en-US" noProof="0" err="1"/>
              <a:t>eu</a:t>
            </a:r>
            <a:r>
              <a:rPr lang="en-US" noProof="0"/>
              <a:t> </a:t>
            </a:r>
            <a:r>
              <a:rPr lang="en-US" noProof="0" err="1"/>
              <a:t>fugiat</a:t>
            </a:r>
            <a:r>
              <a:rPr lang="en-US" noProof="0"/>
              <a:t> </a:t>
            </a:r>
            <a:r>
              <a:rPr lang="en-US" noProof="0" err="1"/>
              <a:t>nulla</a:t>
            </a:r>
            <a:r>
              <a:rPr lang="en-US" noProof="0"/>
              <a:t> </a:t>
            </a:r>
            <a:r>
              <a:rPr lang="en-US" noProof="0" err="1"/>
              <a:t>pariatur</a:t>
            </a:r>
            <a:r>
              <a:rPr lang="en-US" noProof="0"/>
              <a:t>..</a:t>
            </a:r>
          </a:p>
        </p:txBody>
      </p:sp>
      <p:sp>
        <p:nvSpPr>
          <p:cNvPr id="15" name="Marcador de texto 21">
            <a:extLst>
              <a:ext uri="{FF2B5EF4-FFF2-40B4-BE49-F238E27FC236}">
                <a16:creationId xmlns:a16="http://schemas.microsoft.com/office/drawing/2014/main" id="{0F324704-5C1F-9A4C-BF59-F374A993D1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64029" y="2801988"/>
            <a:ext cx="7341091" cy="508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AND CONTENT LAYOUT </a:t>
            </a:r>
          </a:p>
        </p:txBody>
      </p:sp>
      <p:sp>
        <p:nvSpPr>
          <p:cNvPr id="16" name="Marcador de texto 21">
            <a:extLst>
              <a:ext uri="{FF2B5EF4-FFF2-40B4-BE49-F238E27FC236}">
                <a16:creationId xmlns:a16="http://schemas.microsoft.com/office/drawing/2014/main" id="{DF257478-887A-3F43-BF44-98AFAE1506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64029" y="3506973"/>
            <a:ext cx="7341092" cy="55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Subtitle, lorem </a:t>
            </a:r>
            <a:r>
              <a:rPr lang="en-US" noProof="0" err="1"/>
              <a:t>Impsum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5">
            <a:extLst>
              <a:ext uri="{FF2B5EF4-FFF2-40B4-BE49-F238E27FC236}">
                <a16:creationId xmlns:a16="http://schemas.microsoft.com/office/drawing/2014/main" id="{8C092924-10C3-483A-A74D-795B234628F1}"/>
              </a:ext>
            </a:extLst>
          </p:cNvPr>
          <p:cNvSpPr/>
          <p:nvPr userDrawn="1"/>
        </p:nvSpPr>
        <p:spPr>
          <a:xfrm>
            <a:off x="1523446" y="0"/>
            <a:ext cx="16764555" cy="1115108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8">
            <a:extLst>
              <a:ext uri="{FF2B5EF4-FFF2-40B4-BE49-F238E27FC236}">
                <a16:creationId xmlns:a16="http://schemas.microsoft.com/office/drawing/2014/main" id="{DECA7026-C2A7-482F-8EDE-5134CED6707F}"/>
              </a:ext>
            </a:extLst>
          </p:cNvPr>
          <p:cNvSpPr/>
          <p:nvPr userDrawn="1"/>
        </p:nvSpPr>
        <p:spPr>
          <a:xfrm>
            <a:off x="0" y="0"/>
            <a:ext cx="1196875" cy="1115108"/>
          </a:xfrm>
          <a:prstGeom prst="rect">
            <a:avLst/>
          </a:prstGeom>
          <a:solidFill>
            <a:srgbClr val="5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E14E2A4-7D62-CA47-9A38-1213A9B2A0DE}" type="slidenum">
              <a:rPr lang="es-ES_tradnl" sz="2400" smtClean="0">
                <a:solidFill>
                  <a:schemeClr val="bg1"/>
                </a:solidFill>
              </a:rPr>
              <a:pPr algn="ctr"/>
              <a:t>‹N›</a:t>
            </a:fld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Rectángulo 9">
            <a:extLst>
              <a:ext uri="{FF2B5EF4-FFF2-40B4-BE49-F238E27FC236}">
                <a16:creationId xmlns:a16="http://schemas.microsoft.com/office/drawing/2014/main" id="{44884112-B715-4849-A7C6-32E59E8E3660}"/>
              </a:ext>
            </a:extLst>
          </p:cNvPr>
          <p:cNvSpPr/>
          <p:nvPr userDrawn="1"/>
        </p:nvSpPr>
        <p:spPr>
          <a:xfrm>
            <a:off x="1181638" y="0"/>
            <a:ext cx="341808" cy="1115108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E1883EDB-5555-4AF1-9A60-250E53FEF7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928" y="354284"/>
            <a:ext cx="2111434" cy="424260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5A38AF8C-5C25-482A-9B95-A180802B92A9}"/>
              </a:ext>
            </a:extLst>
          </p:cNvPr>
          <p:cNvSpPr txBox="1"/>
          <p:nvPr userDrawn="1"/>
        </p:nvSpPr>
        <p:spPr>
          <a:xfrm>
            <a:off x="6847950" y="9869805"/>
            <a:ext cx="4613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it" sz="1400" b="0" i="0" u="none" baseline="0">
                <a:solidFill>
                  <a:srgbClr val="94ADBE"/>
                </a:solidFill>
              </a:rPr>
              <a:t>Riservato &amp; Copyright Checkpoint Systems 2021</a:t>
            </a:r>
          </a:p>
        </p:txBody>
      </p:sp>
    </p:spTree>
    <p:extLst>
      <p:ext uri="{BB962C8B-B14F-4D97-AF65-F5344CB8AC3E}">
        <p14:creationId xmlns:p14="http://schemas.microsoft.com/office/powerpoint/2010/main" val="355968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4" r:id="rId2"/>
    <p:sldLayoutId id="2147483674" r:id="rId3"/>
    <p:sldLayoutId id="2147483675" r:id="rId4"/>
    <p:sldLayoutId id="2147483663" r:id="rId5"/>
    <p:sldLayoutId id="2147483677" r:id="rId6"/>
    <p:sldLayoutId id="2147483665" r:id="rId7"/>
    <p:sldLayoutId id="2147483679" r:id="rId8"/>
    <p:sldLayoutId id="2147483667" r:id="rId9"/>
    <p:sldLayoutId id="2147483676" r:id="rId10"/>
    <p:sldLayoutId id="2147483666" r:id="rId11"/>
    <p:sldLayoutId id="2147483668" r:id="rId12"/>
    <p:sldLayoutId id="2147483697" r:id="rId13"/>
  </p:sldLayoutIdLst>
  <p:hf sldNum="0"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4D13215-7140-B549-8B40-CCBE4324EBCA}"/>
              </a:ext>
            </a:extLst>
          </p:cNvPr>
          <p:cNvSpPr/>
          <p:nvPr userDrawn="1"/>
        </p:nvSpPr>
        <p:spPr>
          <a:xfrm>
            <a:off x="1" y="0"/>
            <a:ext cx="18288000" cy="1115108"/>
          </a:xfrm>
          <a:prstGeom prst="rect">
            <a:avLst/>
          </a:prstGeom>
          <a:solidFill>
            <a:srgbClr val="506D85"/>
          </a:solidFill>
          <a:ln>
            <a:solidFill>
              <a:srgbClr val="506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12D331A-CFB3-6242-82E5-71F6339358E9}"/>
              </a:ext>
            </a:extLst>
          </p:cNvPr>
          <p:cNvSpPr/>
          <p:nvPr userDrawn="1"/>
        </p:nvSpPr>
        <p:spPr>
          <a:xfrm>
            <a:off x="17375031" y="9529762"/>
            <a:ext cx="728662" cy="557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E14E2A4-7D62-CA47-9A38-1213A9B2A0DE}" type="slidenum">
              <a:rPr lang="es-ES_tradnl" sz="1800" smtClean="0">
                <a:solidFill>
                  <a:srgbClr val="506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‹N›</a:t>
            </a:fld>
            <a:endParaRPr lang="en-US" sz="1800">
              <a:solidFill>
                <a:srgbClr val="506D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4844687-1611-1B4F-B380-05677FA59EC9}"/>
              </a:ext>
            </a:extLst>
          </p:cNvPr>
          <p:cNvSpPr/>
          <p:nvPr userDrawn="1"/>
        </p:nvSpPr>
        <p:spPr>
          <a:xfrm>
            <a:off x="0" y="1115109"/>
            <a:ext cx="3903763" cy="142191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83BCBEC-4174-B54A-B1DC-42F1368A92BA}"/>
              </a:ext>
            </a:extLst>
          </p:cNvPr>
          <p:cNvSpPr/>
          <p:nvPr userDrawn="1"/>
        </p:nvSpPr>
        <p:spPr>
          <a:xfrm>
            <a:off x="3903763" y="1115109"/>
            <a:ext cx="14384237" cy="1421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0D24CE7-3095-224A-B74C-04F28FDA2B0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768" y="364444"/>
            <a:ext cx="2111434" cy="39379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D99A056-AC07-5341-B299-6E7614DD4041}"/>
              </a:ext>
            </a:extLst>
          </p:cNvPr>
          <p:cNvSpPr txBox="1">
            <a:spLocks/>
          </p:cNvSpPr>
          <p:nvPr userDrawn="1"/>
        </p:nvSpPr>
        <p:spPr>
          <a:xfrm>
            <a:off x="887297" y="9606336"/>
            <a:ext cx="3979343" cy="4047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ntonSans-Medium" panose="02000603030000020004" pitchFamily="50" charset="0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50" baseline="0">
                <a:solidFill>
                  <a:srgbClr val="506D85">
                    <a:alpha val="60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CHECKPOINT 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0889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33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24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ops.checkpointsystems.com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jpe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73.sv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12" Type="http://schemas.openxmlformats.org/officeDocument/2006/relationships/image" Target="../media/image7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7.png"/><Relationship Id="rId11" Type="http://schemas.openxmlformats.org/officeDocument/2006/relationships/image" Target="../media/image75.svg"/><Relationship Id="rId5" Type="http://schemas.openxmlformats.org/officeDocument/2006/relationships/image" Target="../media/image86.png"/><Relationship Id="rId10" Type="http://schemas.openxmlformats.org/officeDocument/2006/relationships/image" Target="../media/image74.png"/><Relationship Id="rId4" Type="http://schemas.openxmlformats.org/officeDocument/2006/relationships/image" Target="../media/image85.png"/><Relationship Id="rId9" Type="http://schemas.openxmlformats.org/officeDocument/2006/relationships/image" Target="../media/image50.png"/><Relationship Id="rId1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ISw5MDQXLM?feature=oembed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14.emf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12" Type="http://schemas.openxmlformats.org/officeDocument/2006/relationships/image" Target="../media/image110.png"/><Relationship Id="rId17" Type="http://schemas.openxmlformats.org/officeDocument/2006/relationships/image" Target="../media/image113.jpeg"/><Relationship Id="rId2" Type="http://schemas.openxmlformats.org/officeDocument/2006/relationships/image" Target="../media/image104.png"/><Relationship Id="rId16" Type="http://schemas.openxmlformats.org/officeDocument/2006/relationships/image" Target="../media/image112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06.png"/><Relationship Id="rId15" Type="http://schemas.microsoft.com/office/2007/relationships/hdphoto" Target="../media/hdphoto6.wdp"/><Relationship Id="rId10" Type="http://schemas.openxmlformats.org/officeDocument/2006/relationships/image" Target="../media/image109.png"/><Relationship Id="rId19" Type="http://schemas.openxmlformats.org/officeDocument/2006/relationships/image" Target="../media/image115.png"/><Relationship Id="rId4" Type="http://schemas.microsoft.com/office/2007/relationships/hdphoto" Target="../media/hdphoto1.wdp"/><Relationship Id="rId9" Type="http://schemas.openxmlformats.org/officeDocument/2006/relationships/image" Target="../media/image108.png"/><Relationship Id="rId1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4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jpe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85C11509-D3B9-4F8D-B4C4-DD8D3824E0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7268" y="1431299"/>
            <a:ext cx="8910537" cy="8471457"/>
          </a:xfr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B465CEF0-C7DE-4B0F-A0E7-C00A49C85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err="1"/>
              <a:t>SmartOccupancy</a:t>
            </a:r>
            <a:br>
              <a:rPr lang="it-IT"/>
            </a:br>
            <a:r>
              <a:rPr lang="it-IT" err="1"/>
              <a:t>SmartTemperature</a:t>
            </a:r>
            <a:br>
              <a:rPr lang="it-IT"/>
            </a:br>
            <a:endParaRPr lang="it-IT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0385F56-2C1D-5342-860E-9F69BB9FED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10 </a:t>
            </a:r>
            <a:r>
              <a:rPr lang="en-US" err="1"/>
              <a:t>Marzo</a:t>
            </a:r>
            <a:r>
              <a:rPr lang="en-US"/>
              <a:t> 2021</a:t>
            </a:r>
          </a:p>
          <a:p>
            <a:endParaRPr lang="en-U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F808343-5044-314B-BBEA-17B00844797F}"/>
              </a:ext>
            </a:extLst>
          </p:cNvPr>
          <p:cNvCxnSpPr>
            <a:cxnSpLocks/>
          </p:cNvCxnSpPr>
          <p:nvPr/>
        </p:nvCxnSpPr>
        <p:spPr>
          <a:xfrm>
            <a:off x="1877815" y="6871958"/>
            <a:ext cx="6386416" cy="0"/>
          </a:xfrm>
          <a:prstGeom prst="line">
            <a:avLst/>
          </a:prstGeom>
          <a:ln w="76200">
            <a:solidFill>
              <a:srgbClr val="DA291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ángulo 3">
            <a:extLst>
              <a:ext uri="{FF2B5EF4-FFF2-40B4-BE49-F238E27FC236}">
                <a16:creationId xmlns:a16="http://schemas.microsoft.com/office/drawing/2014/main" id="{692D1CBB-616B-4603-9A38-2A1F436C1119}"/>
              </a:ext>
            </a:extLst>
          </p:cNvPr>
          <p:cNvSpPr/>
          <p:nvPr/>
        </p:nvSpPr>
        <p:spPr>
          <a:xfrm>
            <a:off x="9026525" y="1431370"/>
            <a:ext cx="8910638" cy="8471456"/>
          </a:xfrm>
          <a:prstGeom prst="rect">
            <a:avLst/>
          </a:prstGeom>
          <a:gradFill flip="none" rotWithShape="1">
            <a:gsLst>
              <a:gs pos="0">
                <a:srgbClr val="506D85">
                  <a:tint val="66000"/>
                  <a:satMod val="160000"/>
                </a:srgbClr>
              </a:gs>
              <a:gs pos="50000">
                <a:srgbClr val="506D85">
                  <a:tint val="44500"/>
                  <a:satMod val="160000"/>
                </a:srgbClr>
              </a:gs>
              <a:gs pos="100000">
                <a:srgbClr val="506D8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9">
            <a:extLst>
              <a:ext uri="{FF2B5EF4-FFF2-40B4-BE49-F238E27FC236}">
                <a16:creationId xmlns:a16="http://schemas.microsoft.com/office/drawing/2014/main" id="{EFA97D5F-FDFC-40E7-96E1-7FF690AF9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2" b="19370"/>
          <a:stretch/>
        </p:blipFill>
        <p:spPr>
          <a:xfrm>
            <a:off x="9025347" y="2161836"/>
            <a:ext cx="8910638" cy="5863044"/>
          </a:xfrm>
          <a:prstGeom prst="rect">
            <a:avLst/>
          </a:prstGeom>
        </p:spPr>
      </p:pic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29F7C604-CF86-4074-9193-DA4301095EB9}"/>
              </a:ext>
            </a:extLst>
          </p:cNvPr>
          <p:cNvSpPr txBox="1">
            <a:spLocks/>
          </p:cNvSpPr>
          <p:nvPr/>
        </p:nvSpPr>
        <p:spPr>
          <a:xfrm>
            <a:off x="10105442" y="4308271"/>
            <a:ext cx="6752368" cy="1672046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400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#Safer</a:t>
            </a:r>
            <a:r>
              <a:rPr lang="es-ES" sz="400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Business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400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#Safer</a:t>
            </a:r>
            <a:r>
              <a:rPr lang="es-ES" sz="400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Shopping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5BAF2F4-D120-4750-86A4-F64FC2296AA8}"/>
              </a:ext>
            </a:extLst>
          </p:cNvPr>
          <p:cNvGrpSpPr/>
          <p:nvPr/>
        </p:nvGrpSpPr>
        <p:grpSpPr>
          <a:xfrm>
            <a:off x="-718841" y="669788"/>
            <a:ext cx="6128950" cy="3329973"/>
            <a:chOff x="1108257" y="619432"/>
            <a:chExt cx="6128950" cy="3329973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749D2976-45E7-4F07-94D5-C1F852EE8136}"/>
                </a:ext>
              </a:extLst>
            </p:cNvPr>
            <p:cNvSpPr/>
            <p:nvPr/>
          </p:nvSpPr>
          <p:spPr>
            <a:xfrm>
              <a:off x="1827098" y="619432"/>
              <a:ext cx="4691268" cy="3077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3600" b="1">
                <a:solidFill>
                  <a:srgbClr val="506D85"/>
                </a:solidFill>
                <a:latin typeface="+mj-lt"/>
              </a:endParaRP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F8DA8B2F-88AB-44B8-8094-6B71BA2D1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368" y="933746"/>
              <a:ext cx="2231136" cy="192024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8D21422-4147-4CD5-AE18-9816A86A7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257" y="2687095"/>
              <a:ext cx="6128950" cy="1262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1187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4BB0B71-B4F5-44A4-8654-4886BB64AD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28714" y="2236929"/>
            <a:ext cx="7555230" cy="819028"/>
          </a:xfrm>
        </p:spPr>
        <p:txBody>
          <a:bodyPr>
            <a:normAutofit/>
          </a:bodyPr>
          <a:lstStyle/>
          <a:p>
            <a:r>
              <a:rPr lang="it-IT"/>
              <a:t>SENSORI VISIPLUS 3D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77F714BE-4430-4329-B073-C4230ADD0D4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28714" y="2833041"/>
            <a:ext cx="8726488" cy="5810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000" err="1">
                <a:solidFill>
                  <a:srgbClr val="DA29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Caratteristiche</a:t>
            </a:r>
            <a:r>
              <a:rPr lang="en-US" sz="2000">
                <a:solidFill>
                  <a:srgbClr val="DA29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rgbClr val="DA29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tecniche</a:t>
            </a:r>
            <a:endParaRPr lang="en-US" sz="2000">
              <a:solidFill>
                <a:srgbClr val="DA29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756CA820-7674-4A8C-B897-FB16A590CF7B}"/>
              </a:ext>
            </a:extLst>
          </p:cNvPr>
          <p:cNvSpPr txBox="1">
            <a:spLocks/>
          </p:cNvSpPr>
          <p:nvPr/>
        </p:nvSpPr>
        <p:spPr>
          <a:xfrm>
            <a:off x="12279880" y="3480256"/>
            <a:ext cx="3889375" cy="647700"/>
          </a:xfrm>
          <a:prstGeom prst="roundRect">
            <a:avLst>
              <a:gd name="adj" fmla="val 3009"/>
            </a:avLst>
          </a:prstGeom>
        </p:spPr>
        <p:txBody>
          <a:bodyPr vert="horz" lIns="137181" tIns="68591" rIns="137181" bIns="68591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spcBef>
                <a:spcPct val="0"/>
              </a:spcBef>
              <a:spcAft>
                <a:spcPts val="450"/>
              </a:spcAft>
              <a:buClr>
                <a:srgbClr val="C00000"/>
              </a:buClr>
              <a:buNone/>
            </a:pPr>
            <a:r>
              <a:rPr lang="it-IT" sz="2000" b="1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Copertura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5B499FC-8BE6-494D-A9BE-7B55536861CA}"/>
              </a:ext>
            </a:extLst>
          </p:cNvPr>
          <p:cNvSpPr txBox="1">
            <a:spLocks/>
          </p:cNvSpPr>
          <p:nvPr/>
        </p:nvSpPr>
        <p:spPr>
          <a:xfrm>
            <a:off x="9113315" y="5617426"/>
            <a:ext cx="2585626" cy="647700"/>
          </a:xfrm>
          <a:prstGeom prst="roundRect">
            <a:avLst>
              <a:gd name="adj" fmla="val 3009"/>
            </a:avLst>
          </a:prstGeom>
        </p:spPr>
        <p:txBody>
          <a:bodyPr vert="horz" lIns="137181" tIns="68591" rIns="137181" bIns="68591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spcBef>
                <a:spcPct val="0"/>
              </a:spcBef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it-IT" sz="20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210 – 350 cm</a:t>
            </a:r>
            <a:br>
              <a:rPr lang="it-IT" sz="20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it-IT" sz="20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(600 cm con </a:t>
            </a:r>
            <a:br>
              <a:rPr lang="it-IT" sz="20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it-IT" sz="20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zoom digitale)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376A37FE-E612-4B99-A2DA-06D22D002502}"/>
              </a:ext>
            </a:extLst>
          </p:cNvPr>
          <p:cNvSpPr txBox="1">
            <a:spLocks/>
          </p:cNvSpPr>
          <p:nvPr/>
        </p:nvSpPr>
        <p:spPr>
          <a:xfrm>
            <a:off x="12279880" y="5588851"/>
            <a:ext cx="3889375" cy="647700"/>
          </a:xfrm>
          <a:prstGeom prst="roundRect">
            <a:avLst>
              <a:gd name="adj" fmla="val 3009"/>
            </a:avLst>
          </a:prstGeom>
        </p:spPr>
        <p:txBody>
          <a:bodyPr vert="horz" lIns="137181" tIns="68591" rIns="137181" bIns="68591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spcBef>
                <a:spcPct val="0"/>
              </a:spcBef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it-IT" sz="20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 m</a:t>
            </a:r>
            <a:r>
              <a:rPr lang="it-IT" sz="2000" baseline="300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6E20898F-D22A-4C15-B03C-1E0C4182CC37}"/>
              </a:ext>
            </a:extLst>
          </p:cNvPr>
          <p:cNvSpPr txBox="1">
            <a:spLocks/>
          </p:cNvSpPr>
          <p:nvPr/>
        </p:nvSpPr>
        <p:spPr>
          <a:xfrm>
            <a:off x="9569196" y="8629474"/>
            <a:ext cx="1983346" cy="649288"/>
          </a:xfrm>
          <a:prstGeom prst="roundRect">
            <a:avLst>
              <a:gd name="adj" fmla="val 3009"/>
            </a:avLst>
          </a:prstGeom>
        </p:spPr>
        <p:txBody>
          <a:bodyPr vert="horz" lIns="137181" tIns="68591" rIns="137181" bIns="68591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spcBef>
                <a:spcPct val="0"/>
              </a:spcBef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it-IT" sz="20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300 – 600 cm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9AA7DFF7-103D-4121-A447-AB2D5DF5BAF6}"/>
              </a:ext>
            </a:extLst>
          </p:cNvPr>
          <p:cNvSpPr txBox="1">
            <a:spLocks/>
          </p:cNvSpPr>
          <p:nvPr/>
        </p:nvSpPr>
        <p:spPr>
          <a:xfrm>
            <a:off x="13709855" y="8628390"/>
            <a:ext cx="1029423" cy="647700"/>
          </a:xfrm>
          <a:prstGeom prst="roundRect">
            <a:avLst>
              <a:gd name="adj" fmla="val 3009"/>
            </a:avLst>
          </a:prstGeom>
        </p:spPr>
        <p:txBody>
          <a:bodyPr vert="horz" lIns="137181" tIns="68591" rIns="137181" bIns="68591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spcBef>
                <a:spcPct val="0"/>
              </a:spcBef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it-IT" sz="20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64 m</a:t>
            </a:r>
            <a:r>
              <a:rPr lang="it-IT" sz="2000" baseline="300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6A74E893-5821-4A9C-A8F5-489C8ABAAC74}"/>
              </a:ext>
            </a:extLst>
          </p:cNvPr>
          <p:cNvSpPr txBox="1">
            <a:spLocks/>
          </p:cNvSpPr>
          <p:nvPr/>
        </p:nvSpPr>
        <p:spPr>
          <a:xfrm>
            <a:off x="9756802" y="3479230"/>
            <a:ext cx="1388446" cy="649287"/>
          </a:xfrm>
        </p:spPr>
        <p:txBody>
          <a:bodyPr vert="horz" lIns="137181" tIns="68591" rIns="137181" bIns="68591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spcBef>
                <a:spcPct val="0"/>
              </a:spcBef>
              <a:spcAft>
                <a:spcPts val="450"/>
              </a:spcAft>
              <a:buClr>
                <a:srgbClr val="C00000"/>
              </a:buClr>
              <a:buNone/>
            </a:pPr>
            <a:r>
              <a:rPr lang="it-IT" sz="2000" b="1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Altezza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0C38994-6425-4811-B977-034169F7C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37" y="4468134"/>
            <a:ext cx="1090577" cy="96826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E73334E-C13C-4555-951F-065D32B20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251" y="4437555"/>
            <a:ext cx="1029423" cy="1029423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D298C72-0A54-4983-AA30-5EA39EA729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41" y="6728937"/>
            <a:ext cx="2875927" cy="2617547"/>
          </a:xfrm>
          <a:prstGeom prst="roundRect">
            <a:avLst>
              <a:gd name="adj" fmla="val 0"/>
            </a:avLst>
          </a:prstGeom>
          <a:ln>
            <a:noFill/>
          </a:ln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05078BE4-6272-4234-9305-9C2240BA3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37" y="7514940"/>
            <a:ext cx="1090577" cy="968269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91560512-94FD-432E-9EAA-DC45DE34B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251" y="7484362"/>
            <a:ext cx="1029423" cy="102942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01C60FF6-728B-45C8-A4F0-DD2ED9F970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62" y="3658248"/>
            <a:ext cx="2875927" cy="2613796"/>
          </a:xfrm>
          <a:prstGeom prst="roundRect">
            <a:avLst>
              <a:gd name="adj" fmla="val 0"/>
            </a:avLst>
          </a:prstGeom>
          <a:ln>
            <a:noFill/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9E8FA94-0A66-4433-B19C-658C9E191003}"/>
              </a:ext>
            </a:extLst>
          </p:cNvPr>
          <p:cNvSpPr txBox="1"/>
          <p:nvPr/>
        </p:nvSpPr>
        <p:spPr>
          <a:xfrm>
            <a:off x="6087716" y="4341257"/>
            <a:ext cx="3056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err="1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Visiplus</a:t>
            </a:r>
            <a:r>
              <a:rPr lang="it-IT" sz="24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3D </a:t>
            </a:r>
          </a:p>
          <a:p>
            <a:pPr algn="ctr"/>
            <a:endParaRPr lang="it-IT" sz="2400">
              <a:solidFill>
                <a:srgbClr val="506D85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Serie S 90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A6EBEBD-6E37-46EA-8337-E6B940DD6A2E}"/>
              </a:ext>
            </a:extLst>
          </p:cNvPr>
          <p:cNvSpPr txBox="1"/>
          <p:nvPr/>
        </p:nvSpPr>
        <p:spPr>
          <a:xfrm>
            <a:off x="6423274" y="7237210"/>
            <a:ext cx="2268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err="1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Visiplus</a:t>
            </a:r>
            <a:r>
              <a:rPr lang="it-IT" sz="24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3D</a:t>
            </a:r>
          </a:p>
          <a:p>
            <a:pPr algn="ctr"/>
            <a:endParaRPr lang="it-IT" sz="2400">
              <a:solidFill>
                <a:srgbClr val="506D85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>
                <a:solidFill>
                  <a:srgbClr val="506D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Serie S 180 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221EFD93-95A9-4516-93AD-B03DBDD5719C}"/>
              </a:ext>
            </a:extLst>
          </p:cNvPr>
          <p:cNvSpPr/>
          <p:nvPr/>
        </p:nvSpPr>
        <p:spPr>
          <a:xfrm>
            <a:off x="3119931" y="3543077"/>
            <a:ext cx="3056284" cy="2809168"/>
          </a:xfrm>
          <a:prstGeom prst="rect">
            <a:avLst/>
          </a:prstGeom>
          <a:noFill/>
          <a:ln w="38100"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0A6E2B49-5823-4870-9BE9-A399C7D84753}"/>
              </a:ext>
            </a:extLst>
          </p:cNvPr>
          <p:cNvSpPr/>
          <p:nvPr/>
        </p:nvSpPr>
        <p:spPr>
          <a:xfrm>
            <a:off x="3119931" y="6627536"/>
            <a:ext cx="3056284" cy="2809168"/>
          </a:xfrm>
          <a:prstGeom prst="rect">
            <a:avLst/>
          </a:prstGeom>
          <a:noFill/>
          <a:ln w="38100"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706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egnaposto immagine 29" descr="Immagine che contiene persona, interni, uomo, elettronico&#10;&#10;Descrizione generata con affidabilità molto elevata">
            <a:extLst>
              <a:ext uri="{FF2B5EF4-FFF2-40B4-BE49-F238E27FC236}">
                <a16:creationId xmlns:a16="http://schemas.microsoft.com/office/drawing/2014/main" id="{93DCEC52-95B6-4C7C-B22B-0C4BA89B6E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5" name="Segnaposto testo 4"/>
          <p:cNvSpPr>
            <a:spLocks noGrp="1"/>
          </p:cNvSpPr>
          <p:nvPr>
            <p:ph type="body" sz="quarter" idx="19"/>
          </p:nvPr>
        </p:nvSpPr>
        <p:spPr>
          <a:xfrm>
            <a:off x="11108690" y="2956560"/>
            <a:ext cx="6736858" cy="4240654"/>
          </a:xfrm>
        </p:spPr>
        <p:txBody>
          <a:bodyPr/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Con questo 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SERVIZIO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, Checkpoint controlla direttamente in maniera proattiva e continuativa la funzionalità dei dispositivi da remoto. Monitoriamo lo stato dei dispositivi e grazie alle nostre competenze e all’evoluto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DataMining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di Smart Control identifichiamo eventuali anomalie, prevenendo le richieste di assistenza sul punto vendita.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Controllo automatico della funzionalità dell’hardware installato – acceso/spento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Verifica i guasti e le anomalie in base a KPI prestabiliti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Personale dedicato per il monitoraggio dei dati anomali provenienti dai sistemi</a:t>
            </a:r>
          </a:p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7F6789D8-6F48-4802-ABBD-96E3B0390A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it-IT"/>
              <a:t>Smart Control</a:t>
            </a:r>
          </a:p>
        </p:txBody>
      </p:sp>
    </p:spTree>
    <p:extLst>
      <p:ext uri="{BB962C8B-B14F-4D97-AF65-F5344CB8AC3E}">
        <p14:creationId xmlns:p14="http://schemas.microsoft.com/office/powerpoint/2010/main" val="422837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9A365B-05EB-4655-AAB3-415E1990FA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FC4A4040-9BE8-4E83-994F-C74485A0C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DEMO LIVE</a:t>
            </a:r>
            <a:endParaRPr lang="en-GB"/>
          </a:p>
        </p:txBody>
      </p:sp>
      <p:pic>
        <p:nvPicPr>
          <p:cNvPr id="8" name="Immagine 7" descr="Immagine che contiene monitor, elettronico, schermo, computer&#10;&#10;Descrizione generata automaticamente">
            <a:extLst>
              <a:ext uri="{FF2B5EF4-FFF2-40B4-BE49-F238E27FC236}">
                <a16:creationId xmlns:a16="http://schemas.microsoft.com/office/drawing/2014/main" id="{5E170C43-AB0F-45AB-90D2-ADE4D94AE9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949" y="1600368"/>
            <a:ext cx="15058102" cy="11032268"/>
          </a:xfrm>
          <a:prstGeom prst="rect">
            <a:avLst/>
          </a:prstGeom>
        </p:spPr>
      </p:pic>
      <p:pic>
        <p:nvPicPr>
          <p:cNvPr id="7" name="Segnaposto immagine 6">
            <a:hlinkClick r:id="rId3"/>
            <a:extLst>
              <a:ext uri="{FF2B5EF4-FFF2-40B4-BE49-F238E27FC236}">
                <a16:creationId xmlns:a16="http://schemas.microsoft.com/office/drawing/2014/main" id="{67211C08-654F-47BC-98B3-A987B7FB3A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1974" y="2374730"/>
            <a:ext cx="12536129" cy="6430296"/>
          </a:xfrm>
        </p:spPr>
      </p:pic>
    </p:spTree>
    <p:extLst>
      <p:ext uri="{BB962C8B-B14F-4D97-AF65-F5344CB8AC3E}">
        <p14:creationId xmlns:p14="http://schemas.microsoft.com/office/powerpoint/2010/main" val="243836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omputer, sedendo, segnale, uomo&#10;&#10;Descrizione generata automaticamente">
            <a:extLst>
              <a:ext uri="{FF2B5EF4-FFF2-40B4-BE49-F238E27FC236}">
                <a16:creationId xmlns:a16="http://schemas.microsoft.com/office/drawing/2014/main" id="{E3CAD3B7-05CD-4BB5-93E3-DF0798EE2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133"/>
            <a:ext cx="18288000" cy="9570720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595E050E-6D09-41AA-87AA-B5511B456041}"/>
              </a:ext>
            </a:extLst>
          </p:cNvPr>
          <p:cNvGrpSpPr/>
          <p:nvPr/>
        </p:nvGrpSpPr>
        <p:grpSpPr>
          <a:xfrm>
            <a:off x="13729062" y="7186138"/>
            <a:ext cx="4558937" cy="1744023"/>
            <a:chOff x="13724887" y="1428204"/>
            <a:chExt cx="4558937" cy="1744023"/>
          </a:xfrm>
        </p:grpSpPr>
        <p:pic>
          <p:nvPicPr>
            <p:cNvPr id="14" name="Immagine 13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4FA211E8-1D4F-41F4-842A-0ED149F7F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4887" y="1428204"/>
              <a:ext cx="4558937" cy="1744023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4E57C9CB-E4E6-4122-83B1-E4CCD7386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9484" y="1822133"/>
              <a:ext cx="2181909" cy="791822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1D3BBD69-61C9-4182-9F4C-9E9B0F3BA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9808" y="1725117"/>
              <a:ext cx="967782" cy="967782"/>
            </a:xfrm>
            <a:prstGeom prst="rect">
              <a:avLst/>
            </a:prstGeom>
          </p:spPr>
        </p:pic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2D6DC5B-5498-4F0C-898B-A1FA906A84A2}"/>
              </a:ext>
            </a:extLst>
          </p:cNvPr>
          <p:cNvGrpSpPr/>
          <p:nvPr/>
        </p:nvGrpSpPr>
        <p:grpSpPr>
          <a:xfrm>
            <a:off x="13729062" y="8773193"/>
            <a:ext cx="4558937" cy="1744023"/>
            <a:chOff x="13729063" y="3019258"/>
            <a:chExt cx="4558937" cy="1744023"/>
          </a:xfrm>
        </p:grpSpPr>
        <p:pic>
          <p:nvPicPr>
            <p:cNvPr id="18" name="Immagine 17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F84C2EC7-E815-4F1E-9EBB-5B367309B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9063" y="3019258"/>
              <a:ext cx="4558937" cy="1744023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C4E2F9A6-920C-4711-AE7E-EB90F2BA8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3984" y="3316171"/>
              <a:ext cx="967782" cy="967782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73CF5D6B-3A84-4081-97A8-0FEADF11E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2888" y="3399740"/>
              <a:ext cx="2104295" cy="795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6865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26A59-A03A-4218-90DF-FA0B3DAA45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7570" y="6291282"/>
            <a:ext cx="7799070" cy="4814112"/>
          </a:xfrm>
        </p:spPr>
        <p:txBody>
          <a:bodyPr/>
          <a:lstStyle/>
          <a:p>
            <a:pPr lvl="0"/>
            <a:r>
              <a:rPr lang="it" b="1">
                <a:solidFill>
                  <a:srgbClr val="DA291C"/>
                </a:solidFill>
                <a:latin typeface="+mn-lt"/>
                <a:ea typeface="+mn-ea"/>
                <a:cs typeface="+mn-cs"/>
              </a:rPr>
              <a:t>Soluzione completa offerta da Checkpoint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">
                <a:solidFill>
                  <a:srgbClr val="466072"/>
                </a:solidFill>
              </a:rPr>
              <a:t>Soluzione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">
                <a:solidFill>
                  <a:srgbClr val="466072"/>
                </a:solidFill>
              </a:rPr>
              <a:t>Installazione e manutenzione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">
                <a:solidFill>
                  <a:srgbClr val="466072"/>
                </a:solidFill>
              </a:rPr>
              <a:t>Monitoraggio da remoto e report dei dati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">
                <a:solidFill>
                  <a:srgbClr val="466072"/>
                </a:solidFill>
              </a:rPr>
              <a:t>Assistenza globale per l'installazione e la manutenzione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">
                <a:solidFill>
                  <a:srgbClr val="466072"/>
                </a:solidFill>
              </a:rPr>
              <a:t>Parte di una più ampia offerta di "Smart Solution" per le aziende </a:t>
            </a:r>
            <a:endParaRPr lang="it">
              <a:solidFill>
                <a:srgbClr val="57788E"/>
              </a:solidFill>
            </a:endParaRP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2283D23B-2D7F-4359-BF3C-4EB809A90A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71602" y="1938279"/>
            <a:ext cx="7061198" cy="461460"/>
          </a:xfrm>
        </p:spPr>
        <p:txBody>
          <a:bodyPr/>
          <a:lstStyle/>
          <a:p>
            <a:r>
              <a:rPr lang="it-IT" err="1"/>
              <a:t>SmartTemperature</a:t>
            </a:r>
            <a:endParaRPr lang="it-IT"/>
          </a:p>
          <a:p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D6F1353E-3B5E-4071-8AAB-16318A6446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62770" y="6291282"/>
            <a:ext cx="7799070" cy="4814112"/>
          </a:xfrm>
        </p:spPr>
        <p:txBody>
          <a:bodyPr/>
          <a:lstStyle/>
          <a:p>
            <a:pPr algn="l" rtl="0">
              <a:lnSpc>
                <a:spcPct val="150000"/>
              </a:lnSpc>
            </a:pPr>
            <a:r>
              <a:rPr lang="it" b="1" i="0" u="none" baseline="0">
                <a:solidFill>
                  <a:srgbClr val="DA291C"/>
                </a:solidFill>
              </a:rPr>
              <a:t>Soluzione in Tempo Reale</a:t>
            </a:r>
          </a:p>
          <a:p>
            <a:pPr algn="l" rtl="0">
              <a:lnSpc>
                <a:spcPct val="150000"/>
              </a:lnSpc>
            </a:pPr>
            <a:r>
              <a:rPr lang="it">
                <a:solidFill>
                  <a:srgbClr val="466072"/>
                </a:solidFill>
              </a:rPr>
              <a:t>L’ingresso v</a:t>
            </a:r>
            <a:r>
              <a:rPr lang="it" b="0" i="0" u="none" baseline="0">
                <a:solidFill>
                  <a:srgbClr val="466072"/>
                </a:solidFill>
              </a:rPr>
              <a:t>iene monitorato durante gli orari di apertura dello store tramite tablet o browser web. </a:t>
            </a:r>
            <a:r>
              <a:rPr lang="it" b="1" i="0" u="none" baseline="0">
                <a:solidFill>
                  <a:srgbClr val="466072"/>
                </a:solidFill>
              </a:rPr>
              <a:t> </a:t>
            </a:r>
          </a:p>
          <a:p>
            <a:pPr algn="l" rtl="0">
              <a:lnSpc>
                <a:spcPct val="150000"/>
              </a:lnSpc>
            </a:pPr>
            <a:r>
              <a:rPr lang="it-IT" b="1" i="0" u="none" baseline="0">
                <a:solidFill>
                  <a:srgbClr val="466072"/>
                </a:solidFill>
              </a:rPr>
              <a:t>Notifiche</a:t>
            </a:r>
            <a:r>
              <a:rPr lang="it" b="1" i="0" u="none" baseline="0">
                <a:solidFill>
                  <a:srgbClr val="466072"/>
                </a:solidFill>
              </a:rPr>
              <a:t> di status dalla telecamera;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b="0" i="0" u="none" baseline="0">
                <a:solidFill>
                  <a:srgbClr val="466072"/>
                </a:solidFill>
              </a:rPr>
              <a:t>Le immagini video sono monitorate nello store in tempo reale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b="0" i="0" u="none" baseline="0">
                <a:solidFill>
                  <a:srgbClr val="466072"/>
                </a:solidFill>
              </a:rPr>
              <a:t>Le soglie possono essere impostate sulla telecamera per </a:t>
            </a:r>
            <a:r>
              <a:rPr lang="it-IT" b="0" i="0" u="none" baseline="0">
                <a:solidFill>
                  <a:srgbClr val="466072"/>
                </a:solidFill>
              </a:rPr>
              <a:t>regolare le tipologie di notifiche </a:t>
            </a:r>
            <a:r>
              <a:rPr lang="it" b="0" i="0" u="none" baseline="0">
                <a:solidFill>
                  <a:srgbClr val="466072"/>
                </a:solidFill>
              </a:rPr>
              <a:t>tramite i segnali acustici della telecamera o del tablet/PC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b="0" i="0" u="none" baseline="0">
                <a:solidFill>
                  <a:srgbClr val="466072"/>
                </a:solidFill>
              </a:rPr>
              <a:t>I dati della termocamera saranno compatibili </a:t>
            </a:r>
            <a:r>
              <a:rPr lang="it-IT" b="0" i="0" u="none" baseline="0">
                <a:solidFill>
                  <a:srgbClr val="466072"/>
                </a:solidFill>
              </a:rPr>
              <a:t>con le applicazioni di </a:t>
            </a:r>
            <a:r>
              <a:rPr lang="it" b="0" i="0" u="none" baseline="0">
                <a:solidFill>
                  <a:srgbClr val="466072"/>
                </a:solidFill>
              </a:rPr>
              <a:t>HALO Store Operations</a:t>
            </a:r>
          </a:p>
          <a:p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B9E7C-EE81-4D9E-93DB-0404AC424D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00" y="2547789"/>
            <a:ext cx="5067295" cy="34566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48B1139-7EAD-42AE-8E42-F81545E87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99" y="3871240"/>
            <a:ext cx="1264542" cy="1105084"/>
          </a:xfrm>
          <a:prstGeom prst="rect">
            <a:avLst/>
          </a:prstGeom>
        </p:spPr>
      </p:pic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49441BC0-2FAC-48A5-AE46-B1A8E67085BC}"/>
              </a:ext>
            </a:extLst>
          </p:cNvPr>
          <p:cNvSpPr txBox="1">
            <a:spLocks/>
          </p:cNvSpPr>
          <p:nvPr/>
        </p:nvSpPr>
        <p:spPr>
          <a:xfrm>
            <a:off x="1371602" y="2399739"/>
            <a:ext cx="14232489" cy="580933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it-IT" sz="2000" b="0" i="0" u="none" baseline="0">
                <a:latin typeface="+mn-lt"/>
              </a:rPr>
              <a:t>Soluzione completa in tempo reale</a:t>
            </a:r>
            <a:endParaRPr lang="it" sz="2000" b="0" i="0" u="none" baseline="0">
              <a:latin typeface="+mn-lt"/>
            </a:endParaRPr>
          </a:p>
        </p:txBody>
      </p:sp>
      <p:cxnSp>
        <p:nvCxnSpPr>
          <p:cNvPr id="13" name="Conector recto 7">
            <a:extLst>
              <a:ext uri="{FF2B5EF4-FFF2-40B4-BE49-F238E27FC236}">
                <a16:creationId xmlns:a16="http://schemas.microsoft.com/office/drawing/2014/main" id="{80D79EB6-73F2-45E1-A435-9E18EFB017EF}"/>
              </a:ext>
            </a:extLst>
          </p:cNvPr>
          <p:cNvCxnSpPr/>
          <p:nvPr/>
        </p:nvCxnSpPr>
        <p:spPr>
          <a:xfrm>
            <a:off x="1066628" y="1590250"/>
            <a:ext cx="0" cy="1609280"/>
          </a:xfrm>
          <a:prstGeom prst="line">
            <a:avLst/>
          </a:prstGeom>
          <a:ln w="50800">
            <a:solidFill>
              <a:srgbClr val="DA291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Graphic 6" descr="Siren">
            <a:extLst>
              <a:ext uri="{FF2B5EF4-FFF2-40B4-BE49-F238E27FC236}">
                <a16:creationId xmlns:a16="http://schemas.microsoft.com/office/drawing/2014/main" id="{8E7A8023-9DE0-41C6-8C93-A80564B48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8050" y="2793077"/>
            <a:ext cx="1079440" cy="10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58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D098A0-2932-42E4-B2C7-2385A3E847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68503" y="6857292"/>
            <a:ext cx="3191640" cy="1917998"/>
          </a:xfrm>
        </p:spPr>
        <p:txBody>
          <a:bodyPr/>
          <a:lstStyle/>
          <a:p>
            <a:r>
              <a:rPr lang="it-IT"/>
              <a:t>Nessun impedimento all’ingresso, migliore esperienza, libero accesso, non è richiesto personale addetto, è interfacciabile con cancelletti ingresso e porte scorrevoli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86F4AE7-8805-46DE-81BD-D651C6D9612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it-IT"/>
              <a:t>Soluzioni Checkpoint per la rilevazione della temperatura</a:t>
            </a:r>
          </a:p>
        </p:txBody>
      </p:sp>
      <p:pic>
        <p:nvPicPr>
          <p:cNvPr id="5" name="Immagine 4" descr="Immagine che contiene cellulare, telefono, tenendo&#10;&#10;Descrizione generata automaticamente">
            <a:extLst>
              <a:ext uri="{FF2B5EF4-FFF2-40B4-BE49-F238E27FC236}">
                <a16:creationId xmlns:a16="http://schemas.microsoft.com/office/drawing/2014/main" id="{C907A42C-10CA-4533-B8E1-4FD472D2CA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209" y="4238679"/>
            <a:ext cx="1435006" cy="2298495"/>
          </a:xfrm>
          <a:prstGeom prst="rect">
            <a:avLst/>
          </a:prstGeom>
        </p:spPr>
      </p:pic>
      <p:sp>
        <p:nvSpPr>
          <p:cNvPr id="18" name="Segnaposto testo 2">
            <a:extLst>
              <a:ext uri="{FF2B5EF4-FFF2-40B4-BE49-F238E27FC236}">
                <a16:creationId xmlns:a16="http://schemas.microsoft.com/office/drawing/2014/main" id="{343AB78E-577E-4327-9CA5-024EA9B3C7C4}"/>
              </a:ext>
            </a:extLst>
          </p:cNvPr>
          <p:cNvSpPr txBox="1">
            <a:spLocks/>
          </p:cNvSpPr>
          <p:nvPr/>
        </p:nvSpPr>
        <p:spPr>
          <a:xfrm>
            <a:off x="7187035" y="6886453"/>
            <a:ext cx="3709619" cy="2919405"/>
          </a:xfrm>
          <a:prstGeom prst="rect">
            <a:avLst/>
          </a:prstGeom>
        </p:spPr>
        <p:txBody>
          <a:bodyPr/>
          <a:lstStyle>
            <a:lvl1pPr indent="0" defTabSz="1371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/>
            </a:lvl2pPr>
            <a:lvl3pPr marL="1714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/>
            </a:lvl3pPr>
            <a:lvl4pPr marL="2400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4pPr>
            <a:lvl5pPr marL="30861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5pPr>
            <a:lvl6pPr marL="37719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6pPr>
            <a:lvl7pPr marL="4457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7pPr>
            <a:lvl8pPr marL="5143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8pPr>
            <a:lvl9pPr marL="5829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9pPr>
          </a:lstStyle>
          <a:p>
            <a:r>
              <a:rPr lang="it-IT"/>
              <a:t>Facile implementazione, non è richiesta la presenza di personale, ingresso contingentato, è interfacciabile con cancelletti ingresso e porte scorrevoli</a:t>
            </a:r>
          </a:p>
        </p:txBody>
      </p:sp>
      <p:sp>
        <p:nvSpPr>
          <p:cNvPr id="19" name="Segnaposto testo 2">
            <a:extLst>
              <a:ext uri="{FF2B5EF4-FFF2-40B4-BE49-F238E27FC236}">
                <a16:creationId xmlns:a16="http://schemas.microsoft.com/office/drawing/2014/main" id="{AE871584-CE74-42FD-816B-04622FEA43D9}"/>
              </a:ext>
            </a:extLst>
          </p:cNvPr>
          <p:cNvSpPr txBox="1">
            <a:spLocks/>
          </p:cNvSpPr>
          <p:nvPr/>
        </p:nvSpPr>
        <p:spPr>
          <a:xfrm>
            <a:off x="13194821" y="7028698"/>
            <a:ext cx="3372998" cy="2919406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indent="0" defTabSz="1371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/>
            </a:lvl2pPr>
            <a:lvl3pPr marL="1714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/>
            </a:lvl3pPr>
            <a:lvl4pPr marL="2400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4pPr>
            <a:lvl5pPr marL="30861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5pPr>
            <a:lvl6pPr marL="37719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6pPr>
            <a:lvl7pPr marL="4457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7pPr>
            <a:lvl8pPr marL="5143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8pPr>
            <a:lvl9pPr marL="5829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9pPr>
          </a:lstStyle>
          <a:p>
            <a:r>
              <a:rPr lang="it-IT"/>
              <a:t>soluzione entry </a:t>
            </a:r>
            <a:r>
              <a:rPr lang="it-IT" err="1"/>
              <a:t>level</a:t>
            </a:r>
            <a:r>
              <a:rPr lang="it-IT"/>
              <a:t> con rilevazione senza nessun contatto fisico del personale con il visitatore. Ingresso contingentato. </a:t>
            </a:r>
            <a:endParaRPr lang="en-GB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4921CF2-9C3E-4DED-94C3-4796FD1599DC}"/>
              </a:ext>
            </a:extLst>
          </p:cNvPr>
          <p:cNvSpPr/>
          <p:nvPr/>
        </p:nvSpPr>
        <p:spPr>
          <a:xfrm>
            <a:off x="12705202" y="3106788"/>
            <a:ext cx="3929281" cy="456535"/>
          </a:xfrm>
          <a:prstGeom prst="rect">
            <a:avLst/>
          </a:prstGeom>
        </p:spPr>
        <p:txBody>
          <a:bodyPr/>
          <a:lstStyle/>
          <a:p>
            <a:pPr algn="ctr" defTabSz="1371600">
              <a:lnSpc>
                <a:spcPct val="150000"/>
              </a:lnSpc>
              <a:spcBef>
                <a:spcPts val="1500"/>
              </a:spcBef>
            </a:pPr>
            <a:r>
              <a:rPr lang="it-IT" b="1">
                <a:solidFill>
                  <a:srgbClr val="506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Soluzione portatile con handheld</a:t>
            </a:r>
          </a:p>
        </p:txBody>
      </p:sp>
      <p:pic>
        <p:nvPicPr>
          <p:cNvPr id="21" name="Immagine 20" descr="Immagine che contiene sedendo, bianco, monitor, coltello&#10;&#10;Descrizione generata automaticamente">
            <a:extLst>
              <a:ext uri="{FF2B5EF4-FFF2-40B4-BE49-F238E27FC236}">
                <a16:creationId xmlns:a16="http://schemas.microsoft.com/office/drawing/2014/main" id="{83EDE98A-5443-40BE-B0A5-D65B36D92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845" y="3918559"/>
            <a:ext cx="1153953" cy="2938734"/>
          </a:xfrm>
          <a:prstGeom prst="rect">
            <a:avLst/>
          </a:prstGeom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C578133F-9E56-4267-81C6-E7E056AD98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0196" y="4400479"/>
            <a:ext cx="919865" cy="2136695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A108D136-2A14-4274-8339-2B2D91475086}"/>
              </a:ext>
            </a:extLst>
          </p:cNvPr>
          <p:cNvSpPr/>
          <p:nvPr/>
        </p:nvSpPr>
        <p:spPr>
          <a:xfrm>
            <a:off x="6016744" y="3106788"/>
            <a:ext cx="6308137" cy="456535"/>
          </a:xfrm>
          <a:prstGeom prst="rect">
            <a:avLst/>
          </a:prstGeom>
        </p:spPr>
        <p:txBody>
          <a:bodyPr/>
          <a:lstStyle/>
          <a:p>
            <a:pPr algn="ctr" defTabSz="1371600">
              <a:lnSpc>
                <a:spcPct val="150000"/>
              </a:lnSpc>
              <a:spcBef>
                <a:spcPts val="1500"/>
              </a:spcBef>
            </a:pPr>
            <a:r>
              <a:rPr lang="it-IT" b="1">
                <a:solidFill>
                  <a:srgbClr val="506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Soluzione da ingresso/tornello con piantana e tablet 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122E4E80-9D82-4CEC-A970-B82465BD2419}"/>
              </a:ext>
            </a:extLst>
          </p:cNvPr>
          <p:cNvSpPr/>
          <p:nvPr/>
        </p:nvSpPr>
        <p:spPr>
          <a:xfrm>
            <a:off x="1612856" y="3106788"/>
            <a:ext cx="3495565" cy="456535"/>
          </a:xfrm>
          <a:prstGeom prst="rect">
            <a:avLst/>
          </a:prstGeom>
        </p:spPr>
        <p:txBody>
          <a:bodyPr/>
          <a:lstStyle/>
          <a:p>
            <a:pPr algn="ctr" defTabSz="1371600">
              <a:lnSpc>
                <a:spcPct val="150000"/>
              </a:lnSpc>
              <a:spcBef>
                <a:spcPts val="1500"/>
              </a:spcBef>
            </a:pPr>
            <a:r>
              <a:rPr lang="it-IT" b="1">
                <a:solidFill>
                  <a:srgbClr val="506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Soluzione fissa a parete 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1F9DA182-EDC4-482D-9A0B-7F4551D299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4632034"/>
            <a:ext cx="1264542" cy="11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4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06FE6BD-F291-4463-81BE-FC7E7247E3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91032" y="6305355"/>
            <a:ext cx="7688540" cy="3609353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Arial"/>
                <a:cs typeface="Arial"/>
              </a:rPr>
              <a:t>Intervallo di temperatura: Da 30°C a 45°C;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" dirty="0">
                <a:latin typeface="Arial"/>
                <a:cs typeface="Arial"/>
              </a:rPr>
              <a:t>Accuratezza  -/+ 0.5 (o -/+0.3 </a:t>
            </a:r>
            <a:r>
              <a:rPr lang="it-IT" dirty="0">
                <a:latin typeface="Arial"/>
                <a:cs typeface="Arial"/>
              </a:rPr>
              <a:t>con</a:t>
            </a:r>
            <a:r>
              <a:rPr lang="it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m</a:t>
            </a:r>
            <a:r>
              <a:rPr lang="it" dirty="0">
                <a:latin typeface="Arial"/>
                <a:cs typeface="Arial"/>
              </a:rPr>
              <a:t>odulo di </a:t>
            </a:r>
            <a:r>
              <a:rPr lang="it-IT" dirty="0">
                <a:latin typeface="Arial"/>
                <a:cs typeface="Arial"/>
              </a:rPr>
              <a:t>c</a:t>
            </a:r>
            <a:r>
              <a:rPr lang="it" dirty="0">
                <a:latin typeface="Arial"/>
                <a:cs typeface="Arial"/>
              </a:rPr>
              <a:t>alibrazione )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" dirty="0">
                <a:latin typeface="Arial"/>
                <a:cs typeface="Arial"/>
              </a:rPr>
              <a:t>AI di ultima generazione per la </a:t>
            </a:r>
            <a:r>
              <a:rPr lang="it-IT" dirty="0">
                <a:latin typeface="Arial"/>
                <a:cs typeface="Arial"/>
              </a:rPr>
              <a:t>m</a:t>
            </a:r>
            <a:r>
              <a:rPr lang="it" dirty="0">
                <a:latin typeface="Arial"/>
                <a:cs typeface="Arial"/>
              </a:rPr>
              <a:t>isurazione della temperatura del volto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" dirty="0">
                <a:latin typeface="Arial"/>
                <a:cs typeface="Arial"/>
              </a:rPr>
              <a:t>Riconoscimento presenza/assenza mascherina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" dirty="0">
                <a:latin typeface="Arial"/>
                <a:cs typeface="Arial"/>
              </a:rPr>
              <a:t>Rilevazione e Avvisi in tempo reale 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" dirty="0">
                <a:latin typeface="Arial"/>
                <a:cs typeface="Arial"/>
              </a:rPr>
              <a:t>Può monitorare temperature fino a 10 persone a 3 metri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" dirty="0">
                <a:latin typeface="Arial"/>
                <a:cs typeface="Arial"/>
              </a:rPr>
              <a:t>Rispetta la privacy</a:t>
            </a:r>
            <a:r>
              <a:rPr lang="en-US" dirty="0">
                <a:latin typeface="Arial"/>
                <a:cs typeface="Arial"/>
              </a:rPr>
              <a:t>​​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Arial"/>
                <a:cs typeface="Arial"/>
              </a:rPr>
              <a:t>Allarme luce stroboscopica e audio</a:t>
            </a:r>
          </a:p>
          <a:p>
            <a:pPr>
              <a:spcBef>
                <a:spcPts val="600"/>
              </a:spcBef>
            </a:pPr>
            <a:endParaRPr lang="it-IT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0"/>
          </p:nvPr>
        </p:nvSpPr>
        <p:spPr>
          <a:xfrm>
            <a:off x="1150938" y="1823117"/>
            <a:ext cx="7555230" cy="819028"/>
          </a:xfrm>
        </p:spPr>
        <p:txBody>
          <a:bodyPr/>
          <a:lstStyle/>
          <a:p>
            <a:r>
              <a:rPr lang="it-IT">
                <a:solidFill>
                  <a:srgbClr val="57788E"/>
                </a:solidFill>
                <a:latin typeface="Arial"/>
                <a:cs typeface="Arial"/>
              </a:rPr>
              <a:t>Soluzione fissa a parete 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18154F9-83F2-3342-AC4D-DCEA12FF9919}"/>
              </a:ext>
            </a:extLst>
          </p:cNvPr>
          <p:cNvCxnSpPr>
            <a:cxnSpLocks/>
          </p:cNvCxnSpPr>
          <p:nvPr/>
        </p:nvCxnSpPr>
        <p:spPr>
          <a:xfrm>
            <a:off x="1673817" y="6605077"/>
            <a:ext cx="0" cy="2066483"/>
          </a:xfrm>
          <a:prstGeom prst="line">
            <a:avLst/>
          </a:prstGeom>
          <a:ln w="50800">
            <a:solidFill>
              <a:srgbClr val="DA291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8CBE4114-ACC4-4C22-9A68-C29FB17A0E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7" t="-30592" r="-5625"/>
          <a:stretch/>
        </p:blipFill>
        <p:spPr>
          <a:xfrm>
            <a:off x="12552240" y="1731819"/>
            <a:ext cx="3354063" cy="3417896"/>
          </a:xfrm>
          <a:prstGeom prst="ellipse">
            <a:avLst/>
          </a:prstGeom>
        </p:spPr>
      </p:pic>
      <p:pic>
        <p:nvPicPr>
          <p:cNvPr id="11" name="Graphic 14">
            <a:extLst>
              <a:ext uri="{FF2B5EF4-FFF2-40B4-BE49-F238E27FC236}">
                <a16:creationId xmlns:a16="http://schemas.microsoft.com/office/drawing/2014/main" id="{9768FF91-009D-44C2-B37C-A5B4E7298A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44838" y="3114318"/>
            <a:ext cx="1464924" cy="1464924"/>
          </a:xfrm>
          <a:prstGeom prst="rect">
            <a:avLst/>
          </a:prstGeom>
        </p:spPr>
      </p:pic>
      <p:pic>
        <p:nvPicPr>
          <p:cNvPr id="12" name="Graphic 15">
            <a:extLst>
              <a:ext uri="{FF2B5EF4-FFF2-40B4-BE49-F238E27FC236}">
                <a16:creationId xmlns:a16="http://schemas.microsoft.com/office/drawing/2014/main" id="{02B2BE4E-AAF5-434C-9277-CAB9084CD7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8298" y="3114318"/>
            <a:ext cx="1464924" cy="1464924"/>
          </a:xfrm>
          <a:prstGeom prst="rect">
            <a:avLst/>
          </a:prstGeom>
        </p:spPr>
      </p:pic>
      <p:pic>
        <p:nvPicPr>
          <p:cNvPr id="14" name="Graphic 16">
            <a:extLst>
              <a:ext uri="{FF2B5EF4-FFF2-40B4-BE49-F238E27FC236}">
                <a16:creationId xmlns:a16="http://schemas.microsoft.com/office/drawing/2014/main" id="{86A2D2D3-EBA9-4D22-A5DE-0467A59863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51758" y="3114318"/>
            <a:ext cx="1464924" cy="1464924"/>
          </a:xfrm>
          <a:prstGeom prst="rect">
            <a:avLst/>
          </a:prstGeom>
        </p:spPr>
      </p:pic>
      <p:pic>
        <p:nvPicPr>
          <p:cNvPr id="15" name="Graphic 17">
            <a:extLst>
              <a:ext uri="{FF2B5EF4-FFF2-40B4-BE49-F238E27FC236}">
                <a16:creationId xmlns:a16="http://schemas.microsoft.com/office/drawing/2014/main" id="{AE73DC66-C519-4B51-9D46-9F536FB7BEB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41378" y="3114318"/>
            <a:ext cx="1464924" cy="1464924"/>
          </a:xfrm>
          <a:prstGeom prst="rect">
            <a:avLst/>
          </a:prstGeom>
        </p:spPr>
      </p:pic>
      <p:pic>
        <p:nvPicPr>
          <p:cNvPr id="16" name="Graphic 18">
            <a:extLst>
              <a:ext uri="{FF2B5EF4-FFF2-40B4-BE49-F238E27FC236}">
                <a16:creationId xmlns:a16="http://schemas.microsoft.com/office/drawing/2014/main" id="{F3A269DA-6E62-4E4E-9947-9111E335C12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85205" y="3114318"/>
            <a:ext cx="1464924" cy="1464924"/>
          </a:xfrm>
          <a:prstGeom prst="rect">
            <a:avLst/>
          </a:prstGeom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A254D332-6844-4F40-AB92-183201603E8E}"/>
              </a:ext>
            </a:extLst>
          </p:cNvPr>
          <p:cNvSpPr txBox="1"/>
          <p:nvPr/>
        </p:nvSpPr>
        <p:spPr>
          <a:xfrm>
            <a:off x="899544" y="4728237"/>
            <a:ext cx="2348591" cy="4708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80000"/>
              </a:lnSpc>
              <a:spcBef>
                <a:spcPts val="600"/>
              </a:spcBef>
            </a:pPr>
            <a:r>
              <a:rPr lang="it" sz="1600" b="0" i="0" u="none" baseline="0">
                <a:solidFill>
                  <a:srgbClr val="506D85"/>
                </a:solidFill>
              </a:rPr>
              <a:t>Alte prestazioni </a:t>
            </a:r>
          </a:p>
          <a:p>
            <a:pPr algn="ctr" rtl="0">
              <a:lnSpc>
                <a:spcPct val="80000"/>
              </a:lnSpc>
              <a:spcBef>
                <a:spcPts val="600"/>
              </a:spcBef>
            </a:pPr>
            <a:r>
              <a:rPr lang="it" sz="1600" b="0" i="0" u="none" baseline="0">
                <a:solidFill>
                  <a:srgbClr val="506D85"/>
                </a:solidFill>
              </a:rPr>
              <a:t>Lettura&lt; 1 sec.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17DB008D-41CA-4350-BC2F-5C34FF1C7CD9}"/>
              </a:ext>
            </a:extLst>
          </p:cNvPr>
          <p:cNvSpPr txBox="1"/>
          <p:nvPr/>
        </p:nvSpPr>
        <p:spPr>
          <a:xfrm>
            <a:off x="3344837" y="4704561"/>
            <a:ext cx="170174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spcBef>
                <a:spcPts val="600"/>
              </a:spcBef>
            </a:pPr>
            <a:r>
              <a:rPr lang="it" sz="1600" b="0" i="0" u="none" baseline="0" dirty="0">
                <a:solidFill>
                  <a:srgbClr val="506D85"/>
                </a:solidFill>
              </a:rPr>
              <a:t>Accuratezza </a:t>
            </a:r>
            <a:br>
              <a:rPr lang="it" sz="1600" dirty="0">
                <a:solidFill>
                  <a:srgbClr val="506D85"/>
                </a:solidFill>
              </a:rPr>
            </a:br>
            <a:r>
              <a:rPr lang="it" sz="1600" b="0" i="0" u="none" baseline="0" dirty="0">
                <a:solidFill>
                  <a:srgbClr val="506D85"/>
                </a:solidFill>
              </a:rPr>
              <a:t>fino a -/+ 0.5°C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6F401A6B-708C-4425-BFCC-BFAF8A5FAE0A}"/>
              </a:ext>
            </a:extLst>
          </p:cNvPr>
          <p:cNvSpPr txBox="1"/>
          <p:nvPr/>
        </p:nvSpPr>
        <p:spPr>
          <a:xfrm>
            <a:off x="5348298" y="4704561"/>
            <a:ext cx="146492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80000"/>
              </a:lnSpc>
              <a:spcBef>
                <a:spcPts val="600"/>
              </a:spcBef>
            </a:pPr>
            <a:r>
              <a:rPr lang="it" sz="1600" b="0" i="0" u="none" baseline="0">
                <a:solidFill>
                  <a:srgbClr val="506D85"/>
                </a:solidFill>
              </a:rPr>
              <a:t>AI per la misurazione della temperatura del volto</a:t>
            </a: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17F5D66F-63D1-42F2-B018-0FD1904C6F98}"/>
              </a:ext>
            </a:extLst>
          </p:cNvPr>
          <p:cNvSpPr txBox="1"/>
          <p:nvPr/>
        </p:nvSpPr>
        <p:spPr>
          <a:xfrm>
            <a:off x="7351758" y="4704561"/>
            <a:ext cx="1464924" cy="7879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80000"/>
              </a:lnSpc>
              <a:spcBef>
                <a:spcPts val="600"/>
              </a:spcBef>
            </a:pPr>
            <a:r>
              <a:rPr lang="it" sz="1600" b="0" i="0" u="none" baseline="0">
                <a:solidFill>
                  <a:srgbClr val="506D85"/>
                </a:solidFill>
              </a:rPr>
              <a:t>Rilevazione e Allarme in tempo reale</a:t>
            </a:r>
            <a:br>
              <a:rPr lang="it" sz="1600">
                <a:solidFill>
                  <a:srgbClr val="506D85"/>
                </a:solidFill>
              </a:rPr>
            </a:br>
            <a:endParaRPr lang="it" sz="1600">
              <a:solidFill>
                <a:srgbClr val="506D85"/>
              </a:solidFill>
            </a:endParaRP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6A000C03-2DBC-465A-87C4-17A7F29B2961}"/>
              </a:ext>
            </a:extLst>
          </p:cNvPr>
          <p:cNvSpPr txBox="1"/>
          <p:nvPr/>
        </p:nvSpPr>
        <p:spPr>
          <a:xfrm>
            <a:off x="8909260" y="4704561"/>
            <a:ext cx="2416813" cy="1018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80000"/>
              </a:lnSpc>
              <a:spcBef>
                <a:spcPts val="600"/>
              </a:spcBef>
            </a:pPr>
            <a:r>
              <a:rPr lang="it" sz="1600" b="0" i="0" u="none" baseline="0">
                <a:solidFill>
                  <a:srgbClr val="506D85"/>
                </a:solidFill>
              </a:rPr>
              <a:t>Traccia 10 </a:t>
            </a:r>
          </a:p>
          <a:p>
            <a:pPr algn="ctr" rtl="0">
              <a:lnSpc>
                <a:spcPct val="80000"/>
              </a:lnSpc>
              <a:spcBef>
                <a:spcPts val="600"/>
              </a:spcBef>
            </a:pPr>
            <a:r>
              <a:rPr lang="it" sz="1600">
                <a:solidFill>
                  <a:srgbClr val="506D85"/>
                </a:solidFill>
              </a:rPr>
              <a:t>p</a:t>
            </a:r>
            <a:r>
              <a:rPr lang="it" sz="1600" b="0" i="0" u="none" baseline="0">
                <a:solidFill>
                  <a:srgbClr val="506D85"/>
                </a:solidFill>
              </a:rPr>
              <a:t>ersone</a:t>
            </a:r>
          </a:p>
          <a:p>
            <a:pPr algn="ctr" rtl="0">
              <a:lnSpc>
                <a:spcPct val="80000"/>
              </a:lnSpc>
              <a:spcBef>
                <a:spcPts val="600"/>
              </a:spcBef>
            </a:pPr>
            <a:r>
              <a:rPr lang="en-GB" sz="1600">
                <a:solidFill>
                  <a:srgbClr val="506D85"/>
                </a:solidFill>
              </a:rPr>
              <a:t>c</a:t>
            </a:r>
            <a:r>
              <a:rPr lang="it" sz="1600">
                <a:solidFill>
                  <a:srgbClr val="506D85"/>
                </a:solidFill>
              </a:rPr>
              <a:t>onteporaneamente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GB" sz="1600" b="0" i="0" u="none" baseline="0">
                <a:solidFill>
                  <a:srgbClr val="506D85"/>
                </a:solidFill>
              </a:rPr>
              <a:t>a </a:t>
            </a:r>
            <a:r>
              <a:rPr lang="it" sz="1600" b="0" i="0" u="none" baseline="0">
                <a:solidFill>
                  <a:srgbClr val="506D85"/>
                </a:solidFill>
              </a:rPr>
              <a:t>distanza di </a:t>
            </a:r>
            <a:r>
              <a:rPr lang="it" sz="1600">
                <a:solidFill>
                  <a:srgbClr val="506D85"/>
                </a:solidFill>
              </a:rPr>
              <a:t>3m</a:t>
            </a:r>
            <a:r>
              <a:rPr lang="en-GB" sz="1600">
                <a:solidFill>
                  <a:srgbClr val="506D85"/>
                </a:solidFill>
              </a:rPr>
              <a:t>t</a:t>
            </a:r>
            <a:endParaRPr lang="it" sz="1600" b="0" i="0" u="none" baseline="0">
              <a:solidFill>
                <a:srgbClr val="506D85"/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3857F71-696A-4BD2-9EB4-71AB7C04DEE4}"/>
              </a:ext>
            </a:extLst>
          </p:cNvPr>
          <p:cNvSpPr txBox="1">
            <a:spLocks/>
          </p:cNvSpPr>
          <p:nvPr/>
        </p:nvSpPr>
        <p:spPr>
          <a:xfrm>
            <a:off x="11477195" y="6305356"/>
            <a:ext cx="6065520" cy="3047626"/>
          </a:xfrm>
          <a:prstGeom prst="rect">
            <a:avLst/>
          </a:prstGeom>
        </p:spPr>
        <p:txBody>
          <a:bodyPr/>
          <a:lstStyle>
            <a:lvl1pPr marL="285750" indent="-285750" defTabSz="13716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506D85"/>
                </a:solidFill>
                <a:latin typeface="Arial"/>
                <a:ea typeface="Arial" panose="020B0604020202020204" pitchFamily="34" charset="0"/>
                <a:cs typeface="Arial"/>
              </a:defRPr>
            </a:lvl1pPr>
            <a:lvl2pPr marL="1028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/>
            </a:lvl2pPr>
            <a:lvl3pPr marL="1714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/>
            </a:lvl3pPr>
            <a:lvl4pPr marL="2400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4pPr>
            <a:lvl5pPr marL="30861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5pPr>
            <a:lvl6pPr marL="37719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6pPr>
            <a:lvl7pPr marL="4457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7pPr>
            <a:lvl8pPr marL="5143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8pPr>
            <a:lvl9pPr marL="5829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9pPr>
          </a:lstStyle>
          <a:p>
            <a:r>
              <a:rPr lang="it"/>
              <a:t>Consente ai retailer e </a:t>
            </a:r>
            <a:r>
              <a:rPr lang="it-IT"/>
              <a:t>alle </a:t>
            </a:r>
            <a:r>
              <a:rPr lang="it"/>
              <a:t>aziende di monitorare le aree di ingresso del loro negozio o del luogo di lavoro</a:t>
            </a:r>
          </a:p>
          <a:p>
            <a:r>
              <a:rPr lang="it"/>
              <a:t>Aiuta a identificare qualsiasi persona con la temperatura alta, indicando una potenziale condizione </a:t>
            </a:r>
            <a:r>
              <a:rPr lang="it-IT"/>
              <a:t>febbrile</a:t>
            </a:r>
            <a:endParaRPr lang="it"/>
          </a:p>
          <a:p>
            <a:r>
              <a:rPr lang="it"/>
              <a:t>Una singola videocamera può coprire l'ingresso di un tipico negozio di alimentari o di altro retailer.</a:t>
            </a:r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1CC25628-1C87-49B1-83CA-97441DC8F181}"/>
              </a:ext>
            </a:extLst>
          </p:cNvPr>
          <p:cNvSpPr txBox="1">
            <a:spLocks/>
          </p:cNvSpPr>
          <p:nvPr/>
        </p:nvSpPr>
        <p:spPr>
          <a:xfrm>
            <a:off x="1341379" y="2367784"/>
            <a:ext cx="14564928" cy="470898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Caratteristiche chiave</a:t>
            </a:r>
          </a:p>
        </p:txBody>
      </p:sp>
    </p:spTree>
    <p:extLst>
      <p:ext uri="{BB962C8B-B14F-4D97-AF65-F5344CB8AC3E}">
        <p14:creationId xmlns:p14="http://schemas.microsoft.com/office/powerpoint/2010/main" val="297880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93C6F8-06C1-4901-8F64-8FD7C74078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011" y="5617925"/>
            <a:ext cx="7476305" cy="4814112"/>
          </a:xfrm>
        </p:spPr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Sensore ad ossido di Vanadio non raffreddato per la misurazione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 della temperature sul target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Range di temperatura: da 30 °C a 45 °C (da 86 °F a 113 °F), accuratezza:</a:t>
            </a:r>
            <a:br>
              <a:rPr lang="it-IT"/>
            </a:br>
            <a:r>
              <a:rPr lang="it-IT"/>
              <a:t> ± 0.5 °C in assenza di calibrazione black body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Disponibili diversi modi di autenticazione con misurazione della temperatura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Distanza riconoscimento: da 0,5 a 1,8 metri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6.000 visi memorizzabili, 100.000 eventi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Durata riconoscimento facciale &lt; 0.2 s/utente; accuratezza riconoscimento facciale ≥ 99%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Processore ad alta performance con algoritmo deep learning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Installabile a parete  su piantana dedicata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753B4C-8A4C-4639-8A01-82C0C78BF5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7569" y="2137532"/>
            <a:ext cx="8694133" cy="819028"/>
          </a:xfrm>
        </p:spPr>
        <p:txBody>
          <a:bodyPr/>
          <a:lstStyle/>
          <a:p>
            <a:r>
              <a:rPr lang="it-IT"/>
              <a:t>Soluzione da ingresso/tornello con piantana e tablet 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3A7AF770-55C9-4A9E-A657-6BF50C3DC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5218" y="3397073"/>
            <a:ext cx="2103375" cy="488579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25996EF-05C4-46AB-9955-FA108E38EDD1}"/>
              </a:ext>
            </a:extLst>
          </p:cNvPr>
          <p:cNvSpPr/>
          <p:nvPr/>
        </p:nvSpPr>
        <p:spPr>
          <a:xfrm>
            <a:off x="14646963" y="2547046"/>
            <a:ext cx="33410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>
                <a:solidFill>
                  <a:srgbClr val="506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algoritmi A.I. e la tecnologia termografica consentono la corretta rilevazione del target da qualsiasi angolazione, fino a 1.8 metri di distanza e lungo tutta la superficie del display, discriminando eventuali sorgenti esterne.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F9B5057-CC33-436A-9793-24E3B08C68CD}"/>
              </a:ext>
            </a:extLst>
          </p:cNvPr>
          <p:cNvSpPr/>
          <p:nvPr/>
        </p:nvSpPr>
        <p:spPr>
          <a:xfrm>
            <a:off x="12176738" y="8521337"/>
            <a:ext cx="3456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>
                <a:solidFill>
                  <a:srgbClr val="506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Coerentemente con la politica di accesso, può inviare i dati anomali ad un centro di controllo oppure autorizzare l’accesso in modo autonomo.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3ED317F-297E-474E-A3B0-36A7ABBC3DDE}"/>
              </a:ext>
            </a:extLst>
          </p:cNvPr>
          <p:cNvSpPr/>
          <p:nvPr/>
        </p:nvSpPr>
        <p:spPr>
          <a:xfrm>
            <a:off x="2478945" y="3397073"/>
            <a:ext cx="3375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>
                <a:solidFill>
                  <a:srgbClr val="506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sensore con riconoscimento facciale integrato rileva, in modo estremamente accurato, la potenziale temperatura cutanea e la presenza della mascherina di un soggetto.</a:t>
            </a:r>
          </a:p>
        </p:txBody>
      </p:sp>
      <p:pic>
        <p:nvPicPr>
          <p:cNvPr id="10" name="Immagine 9" descr="Immagine che contiene sedendo, bianco, monitor, coltello&#10;&#10;Descrizione generata automaticamente">
            <a:extLst>
              <a:ext uri="{FF2B5EF4-FFF2-40B4-BE49-F238E27FC236}">
                <a16:creationId xmlns:a16="http://schemas.microsoft.com/office/drawing/2014/main" id="{D89E053E-CCDE-42E9-B8B0-19C50C9A3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228" y="4139865"/>
            <a:ext cx="2170748" cy="5528172"/>
          </a:xfrm>
          <a:prstGeom prst="rect">
            <a:avLst/>
          </a:prstGeom>
        </p:spPr>
      </p:pic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F12B188B-3107-4D05-BC37-6439F3115D13}"/>
              </a:ext>
            </a:extLst>
          </p:cNvPr>
          <p:cNvSpPr txBox="1">
            <a:spLocks/>
          </p:cNvSpPr>
          <p:nvPr/>
        </p:nvSpPr>
        <p:spPr>
          <a:xfrm>
            <a:off x="15633290" y="7168485"/>
            <a:ext cx="1958263" cy="856496"/>
          </a:xfrm>
          <a:prstGeom prst="rect">
            <a:avLst/>
          </a:prstGeom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i="0" kern="120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1600"/>
              <a:t>Con supporto</a:t>
            </a:r>
          </a:p>
        </p:txBody>
      </p:sp>
    </p:spTree>
    <p:extLst>
      <p:ext uri="{BB962C8B-B14F-4D97-AF65-F5344CB8AC3E}">
        <p14:creationId xmlns:p14="http://schemas.microsoft.com/office/powerpoint/2010/main" val="3835079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7A3199-E5D4-4C30-8B8F-A83B02EB4A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56502" y="4628570"/>
            <a:ext cx="6209072" cy="3743269"/>
          </a:xfrm>
        </p:spPr>
        <p:txBody>
          <a:bodyPr anchor="t"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it" b="0" i="0" u="none" baseline="0" dirty="0">
                <a:latin typeface="+mj-lt"/>
                <a:cs typeface="Arial"/>
              </a:rPr>
              <a:t>Dispositivo portatile - fino a 1 metro di distanza dall'individuo.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it" b="0" i="0" u="none" baseline="0" dirty="0">
                <a:latin typeface="+mj-lt"/>
                <a:cs typeface="Arial"/>
              </a:rPr>
              <a:t>Può essere anche utilizzato per ricontrollare le persone o proteggere altre aree </a:t>
            </a:r>
            <a:r>
              <a:rPr lang="it-IT" b="0" i="0" u="none" baseline="0" dirty="0">
                <a:latin typeface="+mj-lt"/>
                <a:cs typeface="Arial"/>
              </a:rPr>
              <a:t>secondarie</a:t>
            </a:r>
            <a:r>
              <a:rPr lang="it" b="0" i="0" u="none" baseline="0" dirty="0">
                <a:latin typeface="+mj-lt"/>
                <a:cs typeface="Arial"/>
              </a:rPr>
              <a:t> come punti di ingresso temporane</a:t>
            </a:r>
            <a:r>
              <a:rPr lang="it-IT" b="0" i="0" u="none" baseline="0" dirty="0">
                <a:latin typeface="+mj-lt"/>
                <a:cs typeface="Arial"/>
              </a:rPr>
              <a:t>i</a:t>
            </a:r>
            <a:r>
              <a:rPr lang="it" b="0" i="0" u="none" baseline="0" dirty="0">
                <a:latin typeface="+mj-lt"/>
                <a:cs typeface="Arial"/>
              </a:rPr>
              <a:t> o ingress</a:t>
            </a:r>
            <a:r>
              <a:rPr lang="it-IT" b="0" i="0" u="none" baseline="0" dirty="0">
                <a:latin typeface="+mj-lt"/>
                <a:cs typeface="Arial"/>
              </a:rPr>
              <a:t>i</a:t>
            </a:r>
            <a:r>
              <a:rPr lang="it" b="0" i="0" u="none" baseline="0" dirty="0">
                <a:latin typeface="+mj-lt"/>
                <a:cs typeface="Arial"/>
              </a:rPr>
              <a:t> del personale.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it" b="0" i="0" u="none" baseline="0" dirty="0">
                <a:latin typeface="+mj-lt"/>
                <a:cs typeface="Arial"/>
              </a:rPr>
              <a:t>Utile per la prescansione delle persone nelle aree di coda esterne, ecc.</a:t>
            </a:r>
            <a:endParaRPr lang="it" dirty="0">
              <a:latin typeface="+mj-lt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17F4FC9-23F5-45D8-A168-A5FA6B28FD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91322" y="2312846"/>
            <a:ext cx="7555230" cy="394774"/>
          </a:xfrm>
        </p:spPr>
        <p:txBody>
          <a:bodyPr/>
          <a:lstStyle/>
          <a:p>
            <a:r>
              <a:rPr lang="it-IT"/>
              <a:t>Rilevatore termico portatile </a:t>
            </a:r>
          </a:p>
          <a:p>
            <a:endParaRPr lang="it-IT"/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9C40D993-8EA5-4A50-B97A-E84A025B10C6}"/>
              </a:ext>
            </a:extLst>
          </p:cNvPr>
          <p:cNvSpPr txBox="1">
            <a:spLocks/>
          </p:cNvSpPr>
          <p:nvPr/>
        </p:nvSpPr>
        <p:spPr>
          <a:xfrm>
            <a:off x="1691322" y="2838217"/>
            <a:ext cx="14232489" cy="580933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it" sz="2000" b="0" i="0" u="none" baseline="0">
                <a:latin typeface="+mj-lt"/>
              </a:rPr>
              <a:t>Unità Termocamera stand alone</a:t>
            </a:r>
          </a:p>
        </p:txBody>
      </p:sp>
      <p:cxnSp>
        <p:nvCxnSpPr>
          <p:cNvPr id="15" name="Conector recto 7">
            <a:extLst>
              <a:ext uri="{FF2B5EF4-FFF2-40B4-BE49-F238E27FC236}">
                <a16:creationId xmlns:a16="http://schemas.microsoft.com/office/drawing/2014/main" id="{22D868C2-F4E2-4663-A224-B28FD30E9D47}"/>
              </a:ext>
            </a:extLst>
          </p:cNvPr>
          <p:cNvCxnSpPr/>
          <p:nvPr/>
        </p:nvCxnSpPr>
        <p:spPr>
          <a:xfrm>
            <a:off x="1386348" y="2028728"/>
            <a:ext cx="0" cy="1609280"/>
          </a:xfrm>
          <a:prstGeom prst="line">
            <a:avLst/>
          </a:prstGeom>
          <a:ln w="50800">
            <a:solidFill>
              <a:srgbClr val="DA291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Segnaposto immagine 9" descr="Immagine che contiene cellulare, telefono, tenendo&#10;&#10;Descrizione generata automaticamente">
            <a:extLst>
              <a:ext uri="{FF2B5EF4-FFF2-40B4-BE49-F238E27FC236}">
                <a16:creationId xmlns:a16="http://schemas.microsoft.com/office/drawing/2014/main" id="{3B4C3B24-DCB4-4D8E-A6A7-49E3D04C33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81"/>
          <a:stretch/>
        </p:blipFill>
        <p:spPr>
          <a:xfrm>
            <a:off x="11503752" y="2269142"/>
            <a:ext cx="4405312" cy="71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31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DD1281-E24E-47AD-97EC-E0BF1F5F9D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08935" y="3493969"/>
            <a:ext cx="12148420" cy="13109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/>
              <a:t>LIGHT:</a:t>
            </a:r>
            <a:r>
              <a:rPr lang="it-IT"/>
              <a:t>  La piattaforma elabora i dati delle telecamere e fornisce il numero delle persone nel punto in vendita in tempo reale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Installazione veloce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Costo ridotto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App mobile che fornisce il numero delle persone presenti nel </a:t>
            </a:r>
            <a:r>
              <a:rPr lang="it-IT" err="1"/>
              <a:t>pdv</a:t>
            </a:r>
            <a:r>
              <a:rPr lang="it-IT"/>
              <a:t> in tempo reale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/>
              <a:t>Storicità dei dati sull’app mobile/desktop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1A9BC00-9543-45E3-8582-AA2082AD8F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0938" y="2394011"/>
            <a:ext cx="7555230" cy="819028"/>
          </a:xfrm>
        </p:spPr>
        <p:txBody>
          <a:bodyPr/>
          <a:lstStyle/>
          <a:p>
            <a:r>
              <a:rPr lang="it-IT"/>
              <a:t>Soluzioni possibili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F32BC78-811D-4AD4-8667-1D6E62009E8D}"/>
              </a:ext>
            </a:extLst>
          </p:cNvPr>
          <p:cNvSpPr txBox="1"/>
          <p:nvPr/>
        </p:nvSpPr>
        <p:spPr>
          <a:xfrm>
            <a:off x="2308935" y="5512779"/>
            <a:ext cx="14786000" cy="1815882"/>
          </a:xfrm>
          <a:prstGeom prst="rect">
            <a:avLst/>
          </a:prstGeom>
        </p:spPr>
        <p:txBody>
          <a:bodyPr/>
          <a:lstStyle>
            <a:lvl1pPr indent="0" defTabSz="1371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/>
            </a:lvl2pPr>
            <a:lvl3pPr marL="1714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/>
            </a:lvl3pPr>
            <a:lvl4pPr marL="2400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4pPr>
            <a:lvl5pPr marL="30861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5pPr>
            <a:lvl6pPr marL="37719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6pPr>
            <a:lvl7pPr marL="4457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7pPr>
            <a:lvl8pPr marL="5143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8pPr>
            <a:lvl9pPr marL="5829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9pPr>
          </a:lstStyle>
          <a:p>
            <a:r>
              <a:rPr lang="it-IT" dirty="0"/>
              <a:t>STANDARD: </a:t>
            </a:r>
            <a:r>
              <a:rPr lang="it-IT" b="0" dirty="0"/>
              <a:t>La piattaforma aggrega i dati delle camere in entrata ed in uscita fornendo il numero puntuale delle persone nel punto in vendita in tempo reale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/>
              <a:t>Display o tablet con semaforo che regola il flusso delle persone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/>
              <a:t>Possibile controllo porte in entrata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/>
              <a:t>Storicità dei dati sull’app mobile/desktop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/>
              <a:t>Ritorno dell’investimento rapido </a:t>
            </a:r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7D1012-4C79-495B-90A7-6168039F41DB}"/>
              </a:ext>
            </a:extLst>
          </p:cNvPr>
          <p:cNvSpPr txBox="1"/>
          <p:nvPr/>
        </p:nvSpPr>
        <p:spPr>
          <a:xfrm>
            <a:off x="2308936" y="7623855"/>
            <a:ext cx="10621251" cy="20313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indent="0" defTabSz="1371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/>
            </a:lvl2pPr>
            <a:lvl3pPr marL="1714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/>
            </a:lvl3pPr>
            <a:lvl4pPr marL="2400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4pPr>
            <a:lvl5pPr marL="30861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5pPr>
            <a:lvl6pPr marL="37719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6pPr>
            <a:lvl7pPr marL="4457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7pPr>
            <a:lvl8pPr marL="5143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8pPr>
            <a:lvl9pPr marL="5829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9pPr>
          </a:lstStyle>
          <a:p>
            <a:r>
              <a:rPr lang="it-IT" dirty="0"/>
              <a:t>FULL: </a:t>
            </a:r>
            <a:r>
              <a:rPr lang="it-IT" b="0" dirty="0"/>
              <a:t>La piattaforma gestisce tutti i dati per un’entrata completamente sicura dei clienti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/>
              <a:t>Controllo delle porte in entrata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/>
              <a:t>Controllo della temperatura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/>
              <a:t>Controllo se la mascherina è indossata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/>
              <a:t>Storicità dei dati sull’app mobile/desktop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/>
              <a:t>Telemanutenzione proattiva </a:t>
            </a:r>
            <a:r>
              <a:rPr lang="it-IT" sz="1400" b="0" dirty="0"/>
              <a:t>(</a:t>
            </a:r>
            <a:r>
              <a:rPr lang="it-IT" sz="1400" b="0" dirty="0" err="1"/>
              <a:t>SmartOccupancy</a:t>
            </a:r>
            <a:r>
              <a:rPr lang="it-IT" sz="1400" b="0" dirty="0"/>
              <a:t>)</a:t>
            </a:r>
            <a:endParaRPr lang="it-IT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/>
              <a:t>Ritorno dell’investimento rapido 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0E45164-3CB7-428B-891B-A32563C09FAB}"/>
              </a:ext>
            </a:extLst>
          </p:cNvPr>
          <p:cNvGrpSpPr/>
          <p:nvPr/>
        </p:nvGrpSpPr>
        <p:grpSpPr>
          <a:xfrm>
            <a:off x="16087755" y="6074210"/>
            <a:ext cx="587911" cy="873783"/>
            <a:chOff x="4292342" y="1690017"/>
            <a:chExt cx="1004976" cy="1493645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EA34AB5-5288-445D-B550-95C5D0DD7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343" y="2231170"/>
              <a:ext cx="1004974" cy="952492"/>
            </a:xfrm>
            <a:prstGeom prst="rect">
              <a:avLst/>
            </a:prstGeom>
          </p:spPr>
        </p:pic>
        <p:pic>
          <p:nvPicPr>
            <p:cNvPr id="13" name="Picture 4" descr="CheckpPoint - Halo">
              <a:extLst>
                <a:ext uri="{FF2B5EF4-FFF2-40B4-BE49-F238E27FC236}">
                  <a16:creationId xmlns:a16="http://schemas.microsoft.com/office/drawing/2014/main" id="{76CC8C5A-19F2-4FD8-8AF5-005397AC4A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92342" y="1690017"/>
              <a:ext cx="1004976" cy="546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4D270634-2374-4141-A232-D978C1F0E98D}"/>
              </a:ext>
            </a:extLst>
          </p:cNvPr>
          <p:cNvGrpSpPr/>
          <p:nvPr/>
        </p:nvGrpSpPr>
        <p:grpSpPr>
          <a:xfrm rot="16200000">
            <a:off x="15257450" y="6254293"/>
            <a:ext cx="683236" cy="387745"/>
            <a:chOff x="11989812" y="7910634"/>
            <a:chExt cx="1607720" cy="912402"/>
          </a:xfrm>
        </p:grpSpPr>
        <p:pic>
          <p:nvPicPr>
            <p:cNvPr id="15" name="Picture 2" descr="Traffic light Icons - Download 442 Free Traffic light icons here">
              <a:extLst>
                <a:ext uri="{FF2B5EF4-FFF2-40B4-BE49-F238E27FC236}">
                  <a16:creationId xmlns:a16="http://schemas.microsoft.com/office/drawing/2014/main" id="{EBD95528-28B3-476F-85D9-162A57BA93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989812" y="7910634"/>
              <a:ext cx="819346" cy="912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Traffic light Icons - Download 442 Free Traffic light icons here">
              <a:extLst>
                <a:ext uri="{FF2B5EF4-FFF2-40B4-BE49-F238E27FC236}">
                  <a16:creationId xmlns:a16="http://schemas.microsoft.com/office/drawing/2014/main" id="{20EA6721-83DA-4C37-8C2A-BEAC13E22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809158" y="7910634"/>
              <a:ext cx="788374" cy="912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F378DFDA-AF21-4188-8081-7847E6D48A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72" y="5962495"/>
            <a:ext cx="1064007" cy="1064007"/>
          </a:xfrm>
          <a:prstGeom prst="rect">
            <a:avLst/>
          </a:prstGeom>
        </p:spPr>
      </p:pic>
      <p:pic>
        <p:nvPicPr>
          <p:cNvPr id="19" name="Picture 2" descr="Tablet, ipad, mono Libero Icona di SnipIcons Mono">
            <a:extLst>
              <a:ext uri="{FF2B5EF4-FFF2-40B4-BE49-F238E27FC236}">
                <a16:creationId xmlns:a16="http://schemas.microsoft.com/office/drawing/2014/main" id="{42FC4775-F0BC-4BED-9AF4-1DBA07317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99382" y="6066186"/>
            <a:ext cx="814520" cy="8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i Icon Images, Stock Photos &amp; Vectors | Shutterstock">
            <a:extLst>
              <a:ext uri="{FF2B5EF4-FFF2-40B4-BE49-F238E27FC236}">
                <a16:creationId xmlns:a16="http://schemas.microsoft.com/office/drawing/2014/main" id="{DDB35C0F-9267-4DEB-8359-7E7ECE1C2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72644" y="6186203"/>
            <a:ext cx="695675" cy="6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Mobile Application Icons Vector - TransArtistic">
            <a:extLst>
              <a:ext uri="{FF2B5EF4-FFF2-40B4-BE49-F238E27FC236}">
                <a16:creationId xmlns:a16="http://schemas.microsoft.com/office/drawing/2014/main" id="{82B72542-D93C-462A-AAC2-5B78EE37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607" y="6080951"/>
            <a:ext cx="827097" cy="8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i Icon Images, Stock Photos &amp; Vectors | Shutterstock">
            <a:extLst>
              <a:ext uri="{FF2B5EF4-FFF2-40B4-BE49-F238E27FC236}">
                <a16:creationId xmlns:a16="http://schemas.microsoft.com/office/drawing/2014/main" id="{1DD71434-5384-4DD8-81E5-66EAFE14F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17915" y="4019195"/>
            <a:ext cx="695675" cy="6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Mobile Application Icons Vector - TransArtistic">
            <a:extLst>
              <a:ext uri="{FF2B5EF4-FFF2-40B4-BE49-F238E27FC236}">
                <a16:creationId xmlns:a16="http://schemas.microsoft.com/office/drawing/2014/main" id="{E0044A0C-E8B9-4BBE-9531-B40E8FAE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878" y="3913943"/>
            <a:ext cx="827097" cy="8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F50E8052-D76E-43DC-9A0F-20881367B8F4}"/>
              </a:ext>
            </a:extLst>
          </p:cNvPr>
          <p:cNvGrpSpPr/>
          <p:nvPr/>
        </p:nvGrpSpPr>
        <p:grpSpPr>
          <a:xfrm>
            <a:off x="16033026" y="8326084"/>
            <a:ext cx="587911" cy="873783"/>
            <a:chOff x="4292342" y="1690017"/>
            <a:chExt cx="1004976" cy="1493645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6DEF1DEB-FAB8-4093-B256-002F73915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343" y="2231170"/>
              <a:ext cx="1004974" cy="952492"/>
            </a:xfrm>
            <a:prstGeom prst="rect">
              <a:avLst/>
            </a:prstGeom>
          </p:spPr>
        </p:pic>
        <p:pic>
          <p:nvPicPr>
            <p:cNvPr id="28" name="Picture 4" descr="CheckpPoint - Halo">
              <a:extLst>
                <a:ext uri="{FF2B5EF4-FFF2-40B4-BE49-F238E27FC236}">
                  <a16:creationId xmlns:a16="http://schemas.microsoft.com/office/drawing/2014/main" id="{CF04EE56-3ED7-40D6-98D0-8870A3E4A2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92342" y="1690017"/>
              <a:ext cx="1004976" cy="546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24048CEC-9169-4A15-904A-EEA2BCEC9F87}"/>
              </a:ext>
            </a:extLst>
          </p:cNvPr>
          <p:cNvGrpSpPr/>
          <p:nvPr/>
        </p:nvGrpSpPr>
        <p:grpSpPr>
          <a:xfrm rot="16200000">
            <a:off x="15202721" y="8506167"/>
            <a:ext cx="683236" cy="387745"/>
            <a:chOff x="11989812" y="7910634"/>
            <a:chExt cx="1607720" cy="912402"/>
          </a:xfrm>
        </p:grpSpPr>
        <p:pic>
          <p:nvPicPr>
            <p:cNvPr id="30" name="Picture 2" descr="Traffic light Icons - Download 442 Free Traffic light icons here">
              <a:extLst>
                <a:ext uri="{FF2B5EF4-FFF2-40B4-BE49-F238E27FC236}">
                  <a16:creationId xmlns:a16="http://schemas.microsoft.com/office/drawing/2014/main" id="{A2D06394-D5FF-4E0F-8A5E-C82E9EA333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989812" y="7910634"/>
              <a:ext cx="819346" cy="912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Traffic light Icons - Download 442 Free Traffic light icons here">
              <a:extLst>
                <a:ext uri="{FF2B5EF4-FFF2-40B4-BE49-F238E27FC236}">
                  <a16:creationId xmlns:a16="http://schemas.microsoft.com/office/drawing/2014/main" id="{6C191261-4AC0-48A7-A969-7525CF59BB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809158" y="7910634"/>
              <a:ext cx="788374" cy="912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DAA41421-B976-4538-BC51-7F245B4041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643" y="8214369"/>
            <a:ext cx="1064007" cy="1064007"/>
          </a:xfrm>
          <a:prstGeom prst="rect">
            <a:avLst/>
          </a:prstGeom>
        </p:spPr>
      </p:pic>
      <p:pic>
        <p:nvPicPr>
          <p:cNvPr id="33" name="Picture 2" descr="Tablet, ipad, mono Libero Icona di SnipIcons Mono">
            <a:extLst>
              <a:ext uri="{FF2B5EF4-FFF2-40B4-BE49-F238E27FC236}">
                <a16:creationId xmlns:a16="http://schemas.microsoft.com/office/drawing/2014/main" id="{37BECEA4-248A-45F3-A880-AE727DCF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88020" y="8318060"/>
            <a:ext cx="814520" cy="8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i Icon Images, Stock Photos &amp; Vectors | Shutterstock">
            <a:extLst>
              <a:ext uri="{FF2B5EF4-FFF2-40B4-BE49-F238E27FC236}">
                <a16:creationId xmlns:a16="http://schemas.microsoft.com/office/drawing/2014/main" id="{EFDF73C9-EC30-43CE-9DCC-A1265A065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61282" y="8438077"/>
            <a:ext cx="695675" cy="6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Mobile Application Icons Vector - TransArtistic">
            <a:extLst>
              <a:ext uri="{FF2B5EF4-FFF2-40B4-BE49-F238E27FC236}">
                <a16:creationId xmlns:a16="http://schemas.microsoft.com/office/drawing/2014/main" id="{D86EBE59-4AD0-4300-AA87-466477A3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245" y="8332825"/>
            <a:ext cx="827097" cy="8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uppo 37">
            <a:extLst>
              <a:ext uri="{FF2B5EF4-FFF2-40B4-BE49-F238E27FC236}">
                <a16:creationId xmlns:a16="http://schemas.microsoft.com/office/drawing/2014/main" id="{D54E6AFE-FE3C-4A0A-98A2-DB6CAABDD213}"/>
              </a:ext>
            </a:extLst>
          </p:cNvPr>
          <p:cNvGrpSpPr/>
          <p:nvPr/>
        </p:nvGrpSpPr>
        <p:grpSpPr>
          <a:xfrm>
            <a:off x="12834681" y="3821800"/>
            <a:ext cx="587911" cy="873783"/>
            <a:chOff x="4292342" y="1690017"/>
            <a:chExt cx="1004976" cy="1493645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9AAE6956-02E3-46B6-B88B-ADA4DB56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343" y="2231170"/>
              <a:ext cx="1004974" cy="952492"/>
            </a:xfrm>
            <a:prstGeom prst="rect">
              <a:avLst/>
            </a:prstGeom>
          </p:spPr>
        </p:pic>
        <p:pic>
          <p:nvPicPr>
            <p:cNvPr id="40" name="Picture 4" descr="CheckpPoint - Halo">
              <a:extLst>
                <a:ext uri="{FF2B5EF4-FFF2-40B4-BE49-F238E27FC236}">
                  <a16:creationId xmlns:a16="http://schemas.microsoft.com/office/drawing/2014/main" id="{04D7EA4C-C303-4468-AF6C-93BBE8D047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92342" y="1690017"/>
              <a:ext cx="1004976" cy="546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2447A739-69F2-4BA8-9DA0-98ABDDEA2BF6}"/>
              </a:ext>
            </a:extLst>
          </p:cNvPr>
          <p:cNvGrpSpPr/>
          <p:nvPr/>
        </p:nvGrpSpPr>
        <p:grpSpPr>
          <a:xfrm>
            <a:off x="16889543" y="8533907"/>
            <a:ext cx="553964" cy="553964"/>
            <a:chOff x="6208614" y="4809587"/>
            <a:chExt cx="1464924" cy="1464924"/>
          </a:xfrm>
        </p:grpSpPr>
        <p:pic>
          <p:nvPicPr>
            <p:cNvPr id="44" name="Graphic 15">
              <a:extLst>
                <a:ext uri="{FF2B5EF4-FFF2-40B4-BE49-F238E27FC236}">
                  <a16:creationId xmlns:a16="http://schemas.microsoft.com/office/drawing/2014/main" id="{27ACD14F-409F-4DAA-AF75-D6B42FCD9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08614" y="4809587"/>
              <a:ext cx="1464924" cy="1464924"/>
            </a:xfrm>
            <a:prstGeom prst="rect">
              <a:avLst/>
            </a:prstGeom>
          </p:spPr>
        </p:pic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53DAA1ED-FE3D-4978-9CCB-FF5932FFB5F8}"/>
                </a:ext>
              </a:extLst>
            </p:cNvPr>
            <p:cNvSpPr/>
            <p:nvPr/>
          </p:nvSpPr>
          <p:spPr>
            <a:xfrm>
              <a:off x="7272338" y="5268618"/>
              <a:ext cx="183356" cy="43015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A509FA14-75B3-4DF9-B5DE-A18EE42646D5}"/>
                </a:ext>
              </a:extLst>
            </p:cNvPr>
            <p:cNvSpPr/>
            <p:nvPr/>
          </p:nvSpPr>
          <p:spPr>
            <a:xfrm>
              <a:off x="6751760" y="5636709"/>
              <a:ext cx="378631" cy="212320"/>
            </a:xfrm>
            <a:custGeom>
              <a:avLst/>
              <a:gdLst>
                <a:gd name="connsiteX0" fmla="*/ 26206 w 378631"/>
                <a:gd name="connsiteY0" fmla="*/ 0 h 176213"/>
                <a:gd name="connsiteX1" fmla="*/ 26206 w 378631"/>
                <a:gd name="connsiteY1" fmla="*/ 0 h 176213"/>
                <a:gd name="connsiteX2" fmla="*/ 107168 w 378631"/>
                <a:gd name="connsiteY2" fmla="*/ 50006 h 176213"/>
                <a:gd name="connsiteX3" fmla="*/ 288143 w 378631"/>
                <a:gd name="connsiteY3" fmla="*/ 47625 h 176213"/>
                <a:gd name="connsiteX4" fmla="*/ 302431 w 378631"/>
                <a:gd name="connsiteY4" fmla="*/ 42863 h 176213"/>
                <a:gd name="connsiteX5" fmla="*/ 323862 w 378631"/>
                <a:gd name="connsiteY5" fmla="*/ 40481 h 176213"/>
                <a:gd name="connsiteX6" fmla="*/ 342912 w 378631"/>
                <a:gd name="connsiteY6" fmla="*/ 30956 h 176213"/>
                <a:gd name="connsiteX7" fmla="*/ 357199 w 378631"/>
                <a:gd name="connsiteY7" fmla="*/ 21431 h 176213"/>
                <a:gd name="connsiteX8" fmla="*/ 364343 w 378631"/>
                <a:gd name="connsiteY8" fmla="*/ 16669 h 176213"/>
                <a:gd name="connsiteX9" fmla="*/ 378631 w 378631"/>
                <a:gd name="connsiteY9" fmla="*/ 4763 h 176213"/>
                <a:gd name="connsiteX10" fmla="*/ 373868 w 378631"/>
                <a:gd name="connsiteY10" fmla="*/ 64294 h 176213"/>
                <a:gd name="connsiteX11" fmla="*/ 369106 w 378631"/>
                <a:gd name="connsiteY11" fmla="*/ 78581 h 176213"/>
                <a:gd name="connsiteX12" fmla="*/ 361962 w 378631"/>
                <a:gd name="connsiteY12" fmla="*/ 97631 h 176213"/>
                <a:gd name="connsiteX13" fmla="*/ 359581 w 378631"/>
                <a:gd name="connsiteY13" fmla="*/ 107156 h 176213"/>
                <a:gd name="connsiteX14" fmla="*/ 357199 w 378631"/>
                <a:gd name="connsiteY14" fmla="*/ 114300 h 176213"/>
                <a:gd name="connsiteX15" fmla="*/ 354818 w 378631"/>
                <a:gd name="connsiteY15" fmla="*/ 128588 h 176213"/>
                <a:gd name="connsiteX16" fmla="*/ 352437 w 378631"/>
                <a:gd name="connsiteY16" fmla="*/ 145256 h 176213"/>
                <a:gd name="connsiteX17" fmla="*/ 333387 w 378631"/>
                <a:gd name="connsiteY17" fmla="*/ 161925 h 176213"/>
                <a:gd name="connsiteX18" fmla="*/ 295287 w 378631"/>
                <a:gd name="connsiteY18" fmla="*/ 169069 h 176213"/>
                <a:gd name="connsiteX19" fmla="*/ 261949 w 378631"/>
                <a:gd name="connsiteY19" fmla="*/ 173831 h 176213"/>
                <a:gd name="connsiteX20" fmla="*/ 176224 w 378631"/>
                <a:gd name="connsiteY20" fmla="*/ 176213 h 176213"/>
                <a:gd name="connsiteX21" fmla="*/ 38112 w 378631"/>
                <a:gd name="connsiteY21" fmla="*/ 173831 h 176213"/>
                <a:gd name="connsiteX22" fmla="*/ 35731 w 378631"/>
                <a:gd name="connsiteY22" fmla="*/ 164306 h 176213"/>
                <a:gd name="connsiteX23" fmla="*/ 33349 w 378631"/>
                <a:gd name="connsiteY23" fmla="*/ 152400 h 176213"/>
                <a:gd name="connsiteX24" fmla="*/ 30968 w 378631"/>
                <a:gd name="connsiteY24" fmla="*/ 135731 h 176213"/>
                <a:gd name="connsiteX25" fmla="*/ 26206 w 378631"/>
                <a:gd name="connsiteY25" fmla="*/ 121444 h 176213"/>
                <a:gd name="connsiteX26" fmla="*/ 23824 w 378631"/>
                <a:gd name="connsiteY26" fmla="*/ 114300 h 176213"/>
                <a:gd name="connsiteX27" fmla="*/ 14299 w 378631"/>
                <a:gd name="connsiteY27" fmla="*/ 92869 h 176213"/>
                <a:gd name="connsiteX28" fmla="*/ 7156 w 378631"/>
                <a:gd name="connsiteY28" fmla="*/ 64294 h 176213"/>
                <a:gd name="connsiteX29" fmla="*/ 4774 w 378631"/>
                <a:gd name="connsiteY29" fmla="*/ 52388 h 176213"/>
                <a:gd name="connsiteX30" fmla="*/ 2393 w 378631"/>
                <a:gd name="connsiteY30" fmla="*/ 38100 h 176213"/>
                <a:gd name="connsiteX31" fmla="*/ 12 w 378631"/>
                <a:gd name="connsiteY31" fmla="*/ 30956 h 176213"/>
                <a:gd name="connsiteX32" fmla="*/ 26206 w 378631"/>
                <a:gd name="connsiteY32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78631" h="176213">
                  <a:moveTo>
                    <a:pt x="26206" y="0"/>
                  </a:moveTo>
                  <a:lnTo>
                    <a:pt x="26206" y="0"/>
                  </a:lnTo>
                  <a:cubicBezTo>
                    <a:pt x="53193" y="16669"/>
                    <a:pt x="75960" y="44332"/>
                    <a:pt x="107168" y="50006"/>
                  </a:cubicBezTo>
                  <a:cubicBezTo>
                    <a:pt x="166525" y="60798"/>
                    <a:pt x="227853" y="49830"/>
                    <a:pt x="288143" y="47625"/>
                  </a:cubicBezTo>
                  <a:cubicBezTo>
                    <a:pt x="293160" y="47441"/>
                    <a:pt x="297442" y="43418"/>
                    <a:pt x="302431" y="42863"/>
                  </a:cubicBezTo>
                  <a:lnTo>
                    <a:pt x="323862" y="40481"/>
                  </a:lnTo>
                  <a:cubicBezTo>
                    <a:pt x="352229" y="19208"/>
                    <a:pt x="316157" y="44334"/>
                    <a:pt x="342912" y="30956"/>
                  </a:cubicBezTo>
                  <a:cubicBezTo>
                    <a:pt x="348031" y="28396"/>
                    <a:pt x="352437" y="24606"/>
                    <a:pt x="357199" y="21431"/>
                  </a:cubicBezTo>
                  <a:cubicBezTo>
                    <a:pt x="359580" y="19844"/>
                    <a:pt x="362319" y="18693"/>
                    <a:pt x="364343" y="16669"/>
                  </a:cubicBezTo>
                  <a:cubicBezTo>
                    <a:pt x="373511" y="7501"/>
                    <a:pt x="368685" y="11393"/>
                    <a:pt x="378631" y="4763"/>
                  </a:cubicBezTo>
                  <a:cubicBezTo>
                    <a:pt x="378025" y="16279"/>
                    <a:pt x="378083" y="47434"/>
                    <a:pt x="373868" y="64294"/>
                  </a:cubicBezTo>
                  <a:cubicBezTo>
                    <a:pt x="372651" y="69164"/>
                    <a:pt x="370091" y="73659"/>
                    <a:pt x="369106" y="78581"/>
                  </a:cubicBezTo>
                  <a:cubicBezTo>
                    <a:pt x="366163" y="93294"/>
                    <a:pt x="368969" y="87120"/>
                    <a:pt x="361962" y="97631"/>
                  </a:cubicBezTo>
                  <a:cubicBezTo>
                    <a:pt x="361168" y="100806"/>
                    <a:pt x="360480" y="104009"/>
                    <a:pt x="359581" y="107156"/>
                  </a:cubicBezTo>
                  <a:cubicBezTo>
                    <a:pt x="358891" y="109570"/>
                    <a:pt x="357744" y="111850"/>
                    <a:pt x="357199" y="114300"/>
                  </a:cubicBezTo>
                  <a:cubicBezTo>
                    <a:pt x="356152" y="119013"/>
                    <a:pt x="355552" y="123816"/>
                    <a:pt x="354818" y="128588"/>
                  </a:cubicBezTo>
                  <a:cubicBezTo>
                    <a:pt x="353965" y="134135"/>
                    <a:pt x="354050" y="139880"/>
                    <a:pt x="352437" y="145256"/>
                  </a:cubicBezTo>
                  <a:cubicBezTo>
                    <a:pt x="350345" y="152228"/>
                    <a:pt x="338363" y="160681"/>
                    <a:pt x="333387" y="161925"/>
                  </a:cubicBezTo>
                  <a:cubicBezTo>
                    <a:pt x="308129" y="168240"/>
                    <a:pt x="320832" y="165876"/>
                    <a:pt x="295287" y="169069"/>
                  </a:cubicBezTo>
                  <a:cubicBezTo>
                    <a:pt x="281191" y="173767"/>
                    <a:pt x="285872" y="172813"/>
                    <a:pt x="261949" y="173831"/>
                  </a:cubicBezTo>
                  <a:cubicBezTo>
                    <a:pt x="233389" y="175046"/>
                    <a:pt x="204799" y="175419"/>
                    <a:pt x="176224" y="176213"/>
                  </a:cubicBezTo>
                  <a:lnTo>
                    <a:pt x="38112" y="173831"/>
                  </a:lnTo>
                  <a:cubicBezTo>
                    <a:pt x="34851" y="173555"/>
                    <a:pt x="36441" y="167501"/>
                    <a:pt x="35731" y="164306"/>
                  </a:cubicBezTo>
                  <a:cubicBezTo>
                    <a:pt x="34853" y="160355"/>
                    <a:pt x="34014" y="156392"/>
                    <a:pt x="33349" y="152400"/>
                  </a:cubicBezTo>
                  <a:cubicBezTo>
                    <a:pt x="32426" y="146864"/>
                    <a:pt x="32230" y="141200"/>
                    <a:pt x="30968" y="135731"/>
                  </a:cubicBezTo>
                  <a:cubicBezTo>
                    <a:pt x="29839" y="130840"/>
                    <a:pt x="27793" y="126206"/>
                    <a:pt x="26206" y="121444"/>
                  </a:cubicBezTo>
                  <a:cubicBezTo>
                    <a:pt x="25412" y="119063"/>
                    <a:pt x="25216" y="116389"/>
                    <a:pt x="23824" y="114300"/>
                  </a:cubicBezTo>
                  <a:cubicBezTo>
                    <a:pt x="17571" y="104919"/>
                    <a:pt x="17698" y="106467"/>
                    <a:pt x="14299" y="92869"/>
                  </a:cubicBezTo>
                  <a:cubicBezTo>
                    <a:pt x="11918" y="83344"/>
                    <a:pt x="9082" y="73921"/>
                    <a:pt x="7156" y="64294"/>
                  </a:cubicBezTo>
                  <a:cubicBezTo>
                    <a:pt x="6362" y="60325"/>
                    <a:pt x="5498" y="56370"/>
                    <a:pt x="4774" y="52388"/>
                  </a:cubicBezTo>
                  <a:cubicBezTo>
                    <a:pt x="3910" y="47638"/>
                    <a:pt x="3440" y="42813"/>
                    <a:pt x="2393" y="38100"/>
                  </a:cubicBezTo>
                  <a:cubicBezTo>
                    <a:pt x="1849" y="35650"/>
                    <a:pt x="191" y="33460"/>
                    <a:pt x="12" y="30956"/>
                  </a:cubicBezTo>
                  <a:cubicBezTo>
                    <a:pt x="-610" y="22247"/>
                    <a:pt x="21840" y="5159"/>
                    <a:pt x="262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5EE2DC88-D20B-498F-8C11-F2438B3F54E5}"/>
              </a:ext>
            </a:extLst>
          </p:cNvPr>
          <p:cNvGrpSpPr/>
          <p:nvPr/>
        </p:nvGrpSpPr>
        <p:grpSpPr>
          <a:xfrm>
            <a:off x="17568774" y="8526894"/>
            <a:ext cx="553964" cy="553964"/>
            <a:chOff x="8790061" y="4731642"/>
            <a:chExt cx="1464924" cy="1464924"/>
          </a:xfrm>
        </p:grpSpPr>
        <p:pic>
          <p:nvPicPr>
            <p:cNvPr id="43" name="Graphic 14">
              <a:extLst>
                <a:ext uri="{FF2B5EF4-FFF2-40B4-BE49-F238E27FC236}">
                  <a16:creationId xmlns:a16="http://schemas.microsoft.com/office/drawing/2014/main" id="{5CD8DEDB-3426-415E-B2DA-25E64AC1E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790061" y="4731642"/>
              <a:ext cx="1464924" cy="1464924"/>
            </a:xfrm>
            <a:prstGeom prst="rect">
              <a:avLst/>
            </a:prstGeom>
          </p:spPr>
        </p:pic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61B81706-3A23-4E8D-A41B-8DD954A6D3A5}"/>
                </a:ext>
              </a:extLst>
            </p:cNvPr>
            <p:cNvSpPr/>
            <p:nvPr/>
          </p:nvSpPr>
          <p:spPr>
            <a:xfrm>
              <a:off x="9555480" y="5265420"/>
              <a:ext cx="550981" cy="260607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1" name="Immagine 40" descr="Immagine che contiene interni, scuro, illuminato, luce&#10;&#10;Descrizione generata automaticamente">
            <a:extLst>
              <a:ext uri="{FF2B5EF4-FFF2-40B4-BE49-F238E27FC236}">
                <a16:creationId xmlns:a16="http://schemas.microsoft.com/office/drawing/2014/main" id="{CE5502C1-310F-4B51-B8EC-2ACAD8BA5B6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05" y="4104162"/>
            <a:ext cx="805803" cy="479860"/>
          </a:xfrm>
          <a:prstGeom prst="rect">
            <a:avLst/>
          </a:prstGeom>
        </p:spPr>
      </p:pic>
      <p:pic>
        <p:nvPicPr>
          <p:cNvPr id="42" name="Immagine 41" descr="Immagine che contiene interni, scuro, illuminato, luce&#10;&#10;Descrizione generata automaticamente">
            <a:extLst>
              <a:ext uri="{FF2B5EF4-FFF2-40B4-BE49-F238E27FC236}">
                <a16:creationId xmlns:a16="http://schemas.microsoft.com/office/drawing/2014/main" id="{8E5F0A56-09BF-4217-8D13-7EC5B9FF976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17" y="6189527"/>
            <a:ext cx="805803" cy="479860"/>
          </a:xfrm>
          <a:prstGeom prst="rect">
            <a:avLst/>
          </a:prstGeom>
        </p:spPr>
      </p:pic>
      <p:pic>
        <p:nvPicPr>
          <p:cNvPr id="50" name="Immagine 49" descr="Immagine che contiene interni, scuro, illuminato, luce&#10;&#10;Descrizione generata automaticamente">
            <a:extLst>
              <a:ext uri="{FF2B5EF4-FFF2-40B4-BE49-F238E27FC236}">
                <a16:creationId xmlns:a16="http://schemas.microsoft.com/office/drawing/2014/main" id="{3CF54091-0093-45B2-A09B-38038F6C18E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05" y="8438077"/>
            <a:ext cx="805803" cy="4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52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1150938" y="3557728"/>
            <a:ext cx="10231295" cy="5172744"/>
          </a:xfr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In questo momento i retailer 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stanno lavorando duramente per sostenere le rispettive comunità locali.</a:t>
            </a: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Per la 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salute e il benessere del personale e dei clienti</a:t>
            </a: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, e per rispettare le normative regionali, molti retailer hanno iniziato a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 contingentare il numero di clienti ammessi</a:t>
            </a: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 negli store.</a:t>
            </a:r>
          </a:p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I retailer che hanno imposto queste restrizioni stanno attualmente 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assumendo personale aggiuntivo per aiutare a controllare il numero di clienti</a:t>
            </a: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 che entrano nello store. </a:t>
            </a:r>
          </a:p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Questi metodi 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non sono sicuri al 100%</a:t>
            </a: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 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e aumentano i costi operativi</a:t>
            </a: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Nella 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supply chain</a:t>
            </a: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, nei 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centri di distribuzione</a:t>
            </a: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 così come negli 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uffici</a:t>
            </a: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 in generale, fanno affidamento sul personale sano e sul limitare la diffusione del virus, pertanto la 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misurazione della temperatura corporea</a:t>
            </a: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 diventa necessaria insieme all’utilizzo dei dispositivi di protezione individuale.</a:t>
            </a:r>
          </a:p>
        </p:txBody>
      </p:sp>
      <p:pic>
        <p:nvPicPr>
          <p:cNvPr id="7" name="Picture 6" descr="A picture containing library, water, room&#10;&#10;Description automatically generated">
            <a:extLst>
              <a:ext uri="{FF2B5EF4-FFF2-40B4-BE49-F238E27FC236}">
                <a16:creationId xmlns:a16="http://schemas.microsoft.com/office/drawing/2014/main" id="{FD974DB9-135F-447A-8214-F9FB29372A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4563" y="1239597"/>
            <a:ext cx="6183437" cy="9432397"/>
          </a:xfrm>
          <a:prstGeom prst="rect">
            <a:avLst/>
          </a:prstGeom>
        </p:spPr>
      </p:pic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BF88014D-1C5E-447F-A274-CA457670874C}"/>
              </a:ext>
            </a:extLst>
          </p:cNvPr>
          <p:cNvSpPr txBox="1">
            <a:spLocks/>
          </p:cNvSpPr>
          <p:nvPr/>
        </p:nvSpPr>
        <p:spPr>
          <a:xfrm>
            <a:off x="1371602" y="1791182"/>
            <a:ext cx="14232489" cy="51495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it" b="0" i="0" u="none" baseline="0"/>
              <a:t>Le sfide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6A8A1C31-EDC7-4A0D-87D3-37897B26B597}"/>
              </a:ext>
            </a:extLst>
          </p:cNvPr>
          <p:cNvSpPr txBox="1">
            <a:spLocks/>
          </p:cNvSpPr>
          <p:nvPr/>
        </p:nvSpPr>
        <p:spPr>
          <a:xfrm>
            <a:off x="1371602" y="2399739"/>
            <a:ext cx="14232489" cy="580933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it" b="0" i="0" u="none" baseline="0"/>
              <a:t>Il COVID-19 pone nuove sfide alle imprese e </a:t>
            </a:r>
          </a:p>
          <a:p>
            <a:pPr algn="l" rtl="0"/>
            <a:r>
              <a:rPr lang="it" b="0" i="0" u="none" baseline="0"/>
              <a:t>ai datori di lavoro di tutto il mondo</a:t>
            </a:r>
          </a:p>
        </p:txBody>
      </p:sp>
      <p:cxnSp>
        <p:nvCxnSpPr>
          <p:cNvPr id="12" name="Conector recto 7">
            <a:extLst>
              <a:ext uri="{FF2B5EF4-FFF2-40B4-BE49-F238E27FC236}">
                <a16:creationId xmlns:a16="http://schemas.microsoft.com/office/drawing/2014/main" id="{95CC8FEC-A759-405D-99A2-14EED9836C88}"/>
              </a:ext>
            </a:extLst>
          </p:cNvPr>
          <p:cNvCxnSpPr/>
          <p:nvPr/>
        </p:nvCxnSpPr>
        <p:spPr>
          <a:xfrm>
            <a:off x="1066628" y="1590250"/>
            <a:ext cx="0" cy="1609280"/>
          </a:xfrm>
          <a:prstGeom prst="line">
            <a:avLst/>
          </a:prstGeom>
          <a:ln w="50800">
            <a:solidFill>
              <a:srgbClr val="DA291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2FFA8F3B-1C68-4A8E-8E99-B84A1BF27A36}"/>
              </a:ext>
            </a:extLst>
          </p:cNvPr>
          <p:cNvGrpSpPr/>
          <p:nvPr/>
        </p:nvGrpSpPr>
        <p:grpSpPr>
          <a:xfrm>
            <a:off x="13729063" y="6846504"/>
            <a:ext cx="4558937" cy="1744023"/>
            <a:chOff x="13724887" y="1428204"/>
            <a:chExt cx="4558937" cy="1744023"/>
          </a:xfrm>
        </p:grpSpPr>
        <p:pic>
          <p:nvPicPr>
            <p:cNvPr id="16" name="Immagine 15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5B01409F-5963-465D-9642-621890E7B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4887" y="1428204"/>
              <a:ext cx="4558937" cy="1744023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7727236-D0C0-49C7-A2CA-20CA954EA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9484" y="1822133"/>
              <a:ext cx="2181909" cy="791822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FEC5051B-A254-4666-9D72-9B9D85B1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9808" y="1725117"/>
              <a:ext cx="967782" cy="967782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B47FA62-B2B7-4B90-A42F-7404E2056083}"/>
              </a:ext>
            </a:extLst>
          </p:cNvPr>
          <p:cNvGrpSpPr/>
          <p:nvPr/>
        </p:nvGrpSpPr>
        <p:grpSpPr>
          <a:xfrm>
            <a:off x="13729063" y="8433559"/>
            <a:ext cx="4558937" cy="1744023"/>
            <a:chOff x="13729063" y="3019258"/>
            <a:chExt cx="4558937" cy="1744023"/>
          </a:xfrm>
        </p:grpSpPr>
        <p:pic>
          <p:nvPicPr>
            <p:cNvPr id="20" name="Immagine 19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0ED9D893-5DC6-4606-A635-9C5B0C92F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9063" y="3019258"/>
              <a:ext cx="4558937" cy="1744023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D4C50821-6975-4840-AB3E-16D10E8B3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3984" y="3316171"/>
              <a:ext cx="967782" cy="967782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94490C79-D553-4260-B772-6F69547B9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2888" y="3399740"/>
              <a:ext cx="2104295" cy="795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3021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>
            <a:hlinkClick r:id="" action="ppaction://media"/>
            <a:extLst>
              <a:ext uri="{FF2B5EF4-FFF2-40B4-BE49-F238E27FC236}">
                <a16:creationId xmlns:a16="http://schemas.microsoft.com/office/drawing/2014/main" id="{ACF69999-2A32-4A99-B759-4A90420E4F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/>
        </p:blipFill>
        <p:spPr>
          <a:xfrm>
            <a:off x="-211593" y="0"/>
            <a:ext cx="18714076" cy="102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5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1BDBA38B-90AC-449A-BBF2-8C3A6E4719E6}"/>
              </a:ext>
            </a:extLst>
          </p:cNvPr>
          <p:cNvGrpSpPr/>
          <p:nvPr/>
        </p:nvGrpSpPr>
        <p:grpSpPr>
          <a:xfrm>
            <a:off x="9571769" y="5346628"/>
            <a:ext cx="4014342" cy="2441401"/>
            <a:chOff x="4826936" y="5854850"/>
            <a:chExt cx="7615225" cy="4631346"/>
          </a:xfrm>
        </p:grpSpPr>
        <p:pic>
          <p:nvPicPr>
            <p:cNvPr id="13" name="图片 49">
              <a:extLst>
                <a:ext uri="{FF2B5EF4-FFF2-40B4-BE49-F238E27FC236}">
                  <a16:creationId xmlns:a16="http://schemas.microsoft.com/office/drawing/2014/main" id="{10EB54E9-808E-45CC-8B07-E54810D13224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936" y="5854850"/>
              <a:ext cx="7615225" cy="4631346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1B441602-6880-4FE5-A583-CAD634B9A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064" y="6038605"/>
              <a:ext cx="7293959" cy="3662743"/>
            </a:xfrm>
            <a:prstGeom prst="rect">
              <a:avLst/>
            </a:prstGeom>
          </p:spPr>
        </p:pic>
      </p:grpSp>
      <p:sp>
        <p:nvSpPr>
          <p:cNvPr id="18" name="Marcador de texto 1">
            <a:extLst>
              <a:ext uri="{FF2B5EF4-FFF2-40B4-BE49-F238E27FC236}">
                <a16:creationId xmlns:a16="http://schemas.microsoft.com/office/drawing/2014/main" id="{F34D07E2-21C9-4BE6-AD3D-96D23BC6C20C}"/>
              </a:ext>
            </a:extLst>
          </p:cNvPr>
          <p:cNvSpPr txBox="1">
            <a:spLocks/>
          </p:cNvSpPr>
          <p:nvPr/>
        </p:nvSpPr>
        <p:spPr>
          <a:xfrm>
            <a:off x="1371602" y="1855350"/>
            <a:ext cx="14232489" cy="51495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endParaRPr lang="it" b="0" i="0" u="none" baseline="0">
              <a:latin typeface="+mj-lt"/>
            </a:endParaRPr>
          </a:p>
        </p:txBody>
      </p:sp>
      <p:sp>
        <p:nvSpPr>
          <p:cNvPr id="19" name="Marcador de texto 4">
            <a:extLst>
              <a:ext uri="{FF2B5EF4-FFF2-40B4-BE49-F238E27FC236}">
                <a16:creationId xmlns:a16="http://schemas.microsoft.com/office/drawing/2014/main" id="{D3A5584B-3EB2-4A7B-B83C-12CC88078E58}"/>
              </a:ext>
            </a:extLst>
          </p:cNvPr>
          <p:cNvSpPr txBox="1">
            <a:spLocks/>
          </p:cNvSpPr>
          <p:nvPr/>
        </p:nvSpPr>
        <p:spPr>
          <a:xfrm>
            <a:off x="1371602" y="2399739"/>
            <a:ext cx="10613565" cy="580933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Display 24/7</a:t>
            </a:r>
            <a:endParaRPr lang="it" sz="1800" b="0" i="0" u="none" baseline="0">
              <a:latin typeface="+mj-lt"/>
            </a:endParaRPr>
          </a:p>
        </p:txBody>
      </p:sp>
      <p:cxnSp>
        <p:nvCxnSpPr>
          <p:cNvPr id="20" name="Conector recto 7">
            <a:extLst>
              <a:ext uri="{FF2B5EF4-FFF2-40B4-BE49-F238E27FC236}">
                <a16:creationId xmlns:a16="http://schemas.microsoft.com/office/drawing/2014/main" id="{561AC84D-1C43-4293-B9CC-E2F4536B53C7}"/>
              </a:ext>
            </a:extLst>
          </p:cNvPr>
          <p:cNvCxnSpPr/>
          <p:nvPr/>
        </p:nvCxnSpPr>
        <p:spPr>
          <a:xfrm>
            <a:off x="1066628" y="1590250"/>
            <a:ext cx="0" cy="1609280"/>
          </a:xfrm>
          <a:prstGeom prst="line">
            <a:avLst/>
          </a:prstGeom>
          <a:ln w="50800">
            <a:solidFill>
              <a:srgbClr val="DA291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DB129ED2-6A45-4060-B072-043DE976CF3A}"/>
              </a:ext>
            </a:extLst>
          </p:cNvPr>
          <p:cNvGrpSpPr/>
          <p:nvPr/>
        </p:nvGrpSpPr>
        <p:grpSpPr>
          <a:xfrm>
            <a:off x="12037592" y="1355430"/>
            <a:ext cx="5958807" cy="3623964"/>
            <a:chOff x="5845734" y="5662604"/>
            <a:chExt cx="6596533" cy="4011809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A2388D04-7EBB-46CC-99F6-6DF016A4E78A}"/>
                </a:ext>
              </a:extLst>
            </p:cNvPr>
            <p:cNvGrpSpPr/>
            <p:nvPr/>
          </p:nvGrpSpPr>
          <p:grpSpPr>
            <a:xfrm>
              <a:off x="5845734" y="5662604"/>
              <a:ext cx="6596533" cy="4011809"/>
              <a:chOff x="551027" y="2828621"/>
              <a:chExt cx="7615225" cy="4631346"/>
            </a:xfrm>
          </p:grpSpPr>
          <p:pic>
            <p:nvPicPr>
              <p:cNvPr id="6" name="图片 49">
                <a:extLst>
                  <a:ext uri="{FF2B5EF4-FFF2-40B4-BE49-F238E27FC236}">
                    <a16:creationId xmlns:a16="http://schemas.microsoft.com/office/drawing/2014/main" id="{07563A9B-5ABB-413D-9869-668362DF1B7F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027" y="2828621"/>
                <a:ext cx="7615225" cy="4631346"/>
              </a:xfrm>
              <a:prstGeom prst="rect">
                <a:avLst/>
              </a:prstGeom>
            </p:spPr>
          </p:pic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FAC25A83-CC8B-49C4-8A13-ED6D4DE616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8481" y="2998190"/>
                <a:ext cx="3596960" cy="1813784"/>
              </a:xfrm>
              <a:prstGeom prst="rect">
                <a:avLst/>
              </a:prstGeom>
            </p:spPr>
          </p:pic>
          <p:pic>
            <p:nvPicPr>
              <p:cNvPr id="10" name="Picture 11">
                <a:extLst>
                  <a:ext uri="{FF2B5EF4-FFF2-40B4-BE49-F238E27FC236}">
                    <a16:creationId xmlns:a16="http://schemas.microsoft.com/office/drawing/2014/main" id="{EA09700B-9160-47FB-B46B-99699333C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8481" y="4820192"/>
                <a:ext cx="3596960" cy="1854927"/>
              </a:xfrm>
              <a:prstGeom prst="rect">
                <a:avLst/>
              </a:prstGeom>
            </p:spPr>
          </p:pic>
          <p:pic>
            <p:nvPicPr>
              <p:cNvPr id="11" name="Picture 34">
                <a:extLst>
                  <a:ext uri="{FF2B5EF4-FFF2-40B4-BE49-F238E27FC236}">
                    <a16:creationId xmlns:a16="http://schemas.microsoft.com/office/drawing/2014/main" id="{FE68F450-3FF2-4394-BCD1-5178E78F8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521" y="4820193"/>
                <a:ext cx="3596960" cy="1854927"/>
              </a:xfrm>
              <a:prstGeom prst="rect">
                <a:avLst/>
              </a:prstGeom>
            </p:spPr>
          </p:pic>
        </p:grp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FB2F90B4-D058-4F85-B4CC-A1A3F1F4D48C}"/>
                </a:ext>
              </a:extLst>
            </p:cNvPr>
            <p:cNvSpPr txBox="1"/>
            <p:nvPr/>
          </p:nvSpPr>
          <p:spPr>
            <a:xfrm>
              <a:off x="6002083" y="5809490"/>
              <a:ext cx="3115793" cy="1563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it-IT" sz="3200">
                  <a:solidFill>
                    <a:srgbClr val="466072"/>
                  </a:solidFill>
                  <a:latin typeface="Britannic Bold" panose="020B0903060703020204" pitchFamily="34" charset="0"/>
                  <a:cs typeface="Cavolini" panose="03000502040302020204" pitchFamily="66" charset="0"/>
                </a:rPr>
                <a:t>Benvenuti</a:t>
              </a:r>
              <a:endParaRPr lang="en-GB">
                <a:solidFill>
                  <a:srgbClr val="466072"/>
                </a:solidFill>
                <a:latin typeface="Britannic Bold" panose="020B0903060703020204" pitchFamily="34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8E8FDF87-1C90-4C34-8867-40857FD15988}"/>
              </a:ext>
            </a:extLst>
          </p:cNvPr>
          <p:cNvGrpSpPr/>
          <p:nvPr/>
        </p:nvGrpSpPr>
        <p:grpSpPr>
          <a:xfrm>
            <a:off x="2731957" y="4466280"/>
            <a:ext cx="2672841" cy="5822308"/>
            <a:chOff x="2259104" y="1255573"/>
            <a:chExt cx="4303059" cy="9373449"/>
          </a:xfrm>
        </p:grpSpPr>
        <p:pic>
          <p:nvPicPr>
            <p:cNvPr id="25" name="Immagine 24" descr="Immagine che contiene sedendo, monitor, computer, portatile&#10;&#10;Descrizione generata automaticamente">
              <a:extLst>
                <a:ext uri="{FF2B5EF4-FFF2-40B4-BE49-F238E27FC236}">
                  <a16:creationId xmlns:a16="http://schemas.microsoft.com/office/drawing/2014/main" id="{355871DC-9BAA-426B-99A3-167B674F2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/>
            <a:stretch/>
          </p:blipFill>
          <p:spPr>
            <a:xfrm>
              <a:off x="2259104" y="1255573"/>
              <a:ext cx="4303059" cy="9373449"/>
            </a:xfrm>
            <a:prstGeom prst="rect">
              <a:avLst/>
            </a:prstGeom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78A0CE43-7443-4F7B-A276-9E979108B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9880" y="5079809"/>
              <a:ext cx="2727960" cy="1681290"/>
            </a:xfrm>
            <a:prstGeom prst="rect">
              <a:avLst/>
            </a:prstGeom>
          </p:spPr>
        </p:pic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6804D58D-E087-4F66-B599-4AA72FDB4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880" y="2528608"/>
              <a:ext cx="2727960" cy="1261295"/>
            </a:xfrm>
            <a:prstGeom prst="rect">
              <a:avLst/>
            </a:prstGeom>
          </p:spPr>
        </p:pic>
        <p:pic>
          <p:nvPicPr>
            <p:cNvPr id="28" name="Picture 34">
              <a:extLst>
                <a:ext uri="{FF2B5EF4-FFF2-40B4-BE49-F238E27FC236}">
                  <a16:creationId xmlns:a16="http://schemas.microsoft.com/office/drawing/2014/main" id="{8DF23DBE-059D-42B0-8CCE-E5A83A72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880" y="3789903"/>
              <a:ext cx="2727960" cy="1289906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C3C39318-89E5-41C2-A9BF-BB8C20552B4A}"/>
                </a:ext>
              </a:extLst>
            </p:cNvPr>
            <p:cNvSpPr txBox="1">
              <a:spLocks/>
            </p:cNvSpPr>
            <p:nvPr/>
          </p:nvSpPr>
          <p:spPr>
            <a:xfrm>
              <a:off x="2849880" y="1855694"/>
              <a:ext cx="2727960" cy="6729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it-IT" sz="1600">
                  <a:solidFill>
                    <a:srgbClr val="466072"/>
                  </a:solidFill>
                  <a:latin typeface="Britannic Bold" panose="020B0903060703020204" pitchFamily="34" charset="0"/>
                  <a:cs typeface="Cavolini" panose="020B0502040204020203" pitchFamily="66" charset="0"/>
                </a:rPr>
                <a:t>Benvenuti</a:t>
              </a:r>
              <a:endParaRPr lang="en-GB" sz="1600">
                <a:solidFill>
                  <a:srgbClr val="466072"/>
                </a:solidFill>
                <a:latin typeface="Britannic Bold" panose="020B0903060703020204" pitchFamily="34" charset="0"/>
                <a:cs typeface="Cavolini" panose="020B0502040204020203" pitchFamily="66" charset="0"/>
              </a:endParaRPr>
            </a:p>
          </p:txBody>
        </p:sp>
      </p:grpSp>
      <p:pic>
        <p:nvPicPr>
          <p:cNvPr id="30" name="Immagine 29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F29578BD-9D1C-48A5-A2AB-6BD4AA7F678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302" y="4876966"/>
            <a:ext cx="2200902" cy="5215228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42464D88-702C-4CA3-A990-57A06EE6C0C2}"/>
              </a:ext>
            </a:extLst>
          </p:cNvPr>
          <p:cNvGrpSpPr/>
          <p:nvPr/>
        </p:nvGrpSpPr>
        <p:grpSpPr>
          <a:xfrm>
            <a:off x="14056055" y="7579772"/>
            <a:ext cx="4014342" cy="2441400"/>
            <a:chOff x="9466427" y="2828621"/>
            <a:chExt cx="7615225" cy="4631346"/>
          </a:xfrm>
        </p:grpSpPr>
        <p:pic>
          <p:nvPicPr>
            <p:cNvPr id="32" name="图片 49">
              <a:extLst>
                <a:ext uri="{FF2B5EF4-FFF2-40B4-BE49-F238E27FC236}">
                  <a16:creationId xmlns:a16="http://schemas.microsoft.com/office/drawing/2014/main" id="{5F2DA6EA-8C52-498D-BCF7-A90491BA0DA4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427" y="2828621"/>
              <a:ext cx="7615225" cy="4631346"/>
            </a:xfrm>
            <a:prstGeom prst="rect">
              <a:avLst/>
            </a:prstGeom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40CA8B32-E839-493D-AD69-38162FCC4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53452" y="2993346"/>
              <a:ext cx="7184571" cy="3681774"/>
            </a:xfrm>
            <a:prstGeom prst="rect">
              <a:avLst/>
            </a:prstGeom>
          </p:spPr>
        </p:pic>
      </p:grp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416E26B-1790-45BB-A676-FD5048B1B7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1602" y="3557728"/>
            <a:ext cx="7226488" cy="1044332"/>
          </a:xfrm>
        </p:spPr>
        <p:txBody>
          <a:bodyPr/>
          <a:lstStyle/>
          <a:p>
            <a:r>
              <a:rPr lang="it-IT">
                <a:solidFill>
                  <a:srgbClr val="506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Possibile installazione con Display predisposti per la comunicazione visiva, Digital </a:t>
            </a:r>
            <a:r>
              <a:rPr lang="it-IT" err="1">
                <a:solidFill>
                  <a:srgbClr val="506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signage</a:t>
            </a:r>
            <a:r>
              <a:rPr lang="it-IT">
                <a:solidFill>
                  <a:srgbClr val="506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ready</a:t>
            </a:r>
          </a:p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E290B68-2E07-4C17-B8B5-1E86B154FB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19177" y="1752131"/>
            <a:ext cx="7555230" cy="514954"/>
          </a:xfrm>
        </p:spPr>
        <p:txBody>
          <a:bodyPr/>
          <a:lstStyle/>
          <a:p>
            <a:r>
              <a:rPr lang="it-IT" err="1"/>
              <a:t>SmartOccupancy</a:t>
            </a:r>
            <a:r>
              <a:rPr lang="it-IT"/>
              <a:t> &amp; Temperature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0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C7902C-FF38-436E-9CC8-2EDE9BB17F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130" y="2737239"/>
            <a:ext cx="2514231" cy="460804"/>
          </a:xfrm>
        </p:spPr>
        <p:txBody>
          <a:bodyPr/>
          <a:lstStyle/>
          <a:p>
            <a:r>
              <a:rPr lang="it-IT" sz="2000" b="1" dirty="0" err="1"/>
              <a:t>SmartOccupancy</a:t>
            </a:r>
            <a:endParaRPr lang="it-IT" sz="2000" b="1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5A7693-181E-45A3-B878-29E860254E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7570" y="1680107"/>
            <a:ext cx="7555230" cy="819028"/>
          </a:xfrm>
        </p:spPr>
        <p:txBody>
          <a:bodyPr/>
          <a:lstStyle/>
          <a:p>
            <a:r>
              <a:rPr lang="it-IT" dirty="0"/>
              <a:t>Oltre il Covid-19</a:t>
            </a:r>
            <a:endParaRPr lang="en-GB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BA4FFF15-02FA-4D17-87C5-F7AB3F6F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UTILIZZI POST PANDEMIA</a:t>
            </a:r>
            <a:endParaRPr lang="en-GB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3C41319-BCBB-497F-A18C-7C035B61D727}"/>
              </a:ext>
            </a:extLst>
          </p:cNvPr>
          <p:cNvSpPr txBox="1">
            <a:spLocks/>
          </p:cNvSpPr>
          <p:nvPr/>
        </p:nvSpPr>
        <p:spPr>
          <a:xfrm>
            <a:off x="9153528" y="2688143"/>
            <a:ext cx="3930076" cy="819028"/>
          </a:xfrm>
          <a:prstGeom prst="rect">
            <a:avLst/>
          </a:prstGeom>
        </p:spPr>
        <p:txBody>
          <a:bodyPr/>
          <a:lstStyle>
            <a:lvl1pPr indent="0" defTabSz="1371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/>
            </a:lvl2pPr>
            <a:lvl3pPr marL="1714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/>
            </a:lvl3pPr>
            <a:lvl4pPr marL="2400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4pPr>
            <a:lvl5pPr marL="30861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5pPr>
            <a:lvl6pPr marL="37719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6pPr>
            <a:lvl7pPr marL="4457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7pPr>
            <a:lvl8pPr marL="5143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8pPr>
            <a:lvl9pPr marL="5829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9pPr>
          </a:lstStyle>
          <a:p>
            <a:r>
              <a:rPr lang="it-IT" dirty="0" err="1"/>
              <a:t>SmartTemperature</a:t>
            </a:r>
            <a:endParaRPr lang="en-GB" dirty="0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82927D1-39A1-412B-99E7-9241D509B61C}"/>
              </a:ext>
            </a:extLst>
          </p:cNvPr>
          <p:cNvGrpSpPr/>
          <p:nvPr/>
        </p:nvGrpSpPr>
        <p:grpSpPr>
          <a:xfrm>
            <a:off x="2046676" y="6278589"/>
            <a:ext cx="3980867" cy="2421041"/>
            <a:chOff x="5845734" y="5662604"/>
            <a:chExt cx="6596533" cy="4011809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1AFC152D-9FA6-40B6-8D6C-FF8F7BFBCFA0}"/>
                </a:ext>
              </a:extLst>
            </p:cNvPr>
            <p:cNvGrpSpPr/>
            <p:nvPr/>
          </p:nvGrpSpPr>
          <p:grpSpPr>
            <a:xfrm>
              <a:off x="5845734" y="5662604"/>
              <a:ext cx="6596533" cy="4011809"/>
              <a:chOff x="551027" y="2828621"/>
              <a:chExt cx="7615225" cy="4631346"/>
            </a:xfrm>
          </p:grpSpPr>
          <p:pic>
            <p:nvPicPr>
              <p:cNvPr id="21" name="图片 49">
                <a:extLst>
                  <a:ext uri="{FF2B5EF4-FFF2-40B4-BE49-F238E27FC236}">
                    <a16:creationId xmlns:a16="http://schemas.microsoft.com/office/drawing/2014/main" id="{7689CF7E-BD4D-4998-B2E2-4FB93416E5EA}"/>
                  </a:ext>
                </a:extLst>
              </p:cNvPr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027" y="2828621"/>
                <a:ext cx="7615225" cy="4631346"/>
              </a:xfrm>
              <a:prstGeom prst="rect">
                <a:avLst/>
              </a:prstGeom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BECF121E-9F84-496C-929F-63C7E7B816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8481" y="2998190"/>
                <a:ext cx="3596960" cy="1813784"/>
              </a:xfrm>
              <a:prstGeom prst="rect">
                <a:avLst/>
              </a:prstGeom>
            </p:spPr>
          </p:pic>
          <p:pic>
            <p:nvPicPr>
              <p:cNvPr id="23" name="Picture 11">
                <a:extLst>
                  <a:ext uri="{FF2B5EF4-FFF2-40B4-BE49-F238E27FC236}">
                    <a16:creationId xmlns:a16="http://schemas.microsoft.com/office/drawing/2014/main" id="{8976DFA3-230A-4546-997D-80E74FEA9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8481" y="4820192"/>
                <a:ext cx="3596960" cy="1854927"/>
              </a:xfrm>
              <a:prstGeom prst="rect">
                <a:avLst/>
              </a:prstGeom>
            </p:spPr>
          </p:pic>
          <p:pic>
            <p:nvPicPr>
              <p:cNvPr id="24" name="Picture 34">
                <a:extLst>
                  <a:ext uri="{FF2B5EF4-FFF2-40B4-BE49-F238E27FC236}">
                    <a16:creationId xmlns:a16="http://schemas.microsoft.com/office/drawing/2014/main" id="{BCC2C9D0-E4ED-4729-85A3-46F24A951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521" y="4820193"/>
                <a:ext cx="3596960" cy="1854927"/>
              </a:xfrm>
              <a:prstGeom prst="rect">
                <a:avLst/>
              </a:prstGeom>
            </p:spPr>
          </p:pic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6B2B5CB-9A13-4952-A215-5CC95227ED3A}"/>
                </a:ext>
              </a:extLst>
            </p:cNvPr>
            <p:cNvSpPr txBox="1"/>
            <p:nvPr/>
          </p:nvSpPr>
          <p:spPr>
            <a:xfrm>
              <a:off x="6002083" y="5809490"/>
              <a:ext cx="3115793" cy="1563654"/>
            </a:xfrm>
            <a:prstGeom prst="rect">
              <a:avLst/>
            </a:prstGeom>
            <a:solidFill>
              <a:schemeClr val="bg1"/>
            </a:solidFill>
            <a:effectLst>
              <a:glow rad="101600">
                <a:srgbClr val="DA291C">
                  <a:alpha val="60000"/>
                </a:srgbClr>
              </a:glow>
            </a:effectLst>
          </p:spPr>
          <p:txBody>
            <a:bodyPr wrap="square" rtlCol="0" anchor="ctr">
              <a:noAutofit/>
            </a:bodyPr>
            <a:lstStyle>
              <a:defPPr>
                <a:defRPr lang="it-IT"/>
              </a:defPPr>
              <a:lvl1pPr algn="ctr">
                <a:defRPr sz="1600">
                  <a:solidFill>
                    <a:srgbClr val="466072"/>
                  </a:solidFill>
                  <a:latin typeface="Britannic Bold" panose="020B0903060703020204" pitchFamily="34" charset="0"/>
                  <a:cs typeface="Cavolini" panose="020B0502040204020203" pitchFamily="66" charset="0"/>
                </a:defRPr>
              </a:lvl1pPr>
            </a:lstStyle>
            <a:p>
              <a:r>
                <a:rPr lang="it-IT" sz="2400" dirty="0"/>
                <a:t>Benvenuti</a:t>
              </a:r>
              <a:endParaRPr lang="en-GB" sz="2400" dirty="0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01BDCD9-E80D-4C5D-BE6F-42E0CB6BDCDC}"/>
              </a:ext>
            </a:extLst>
          </p:cNvPr>
          <p:cNvGrpSpPr/>
          <p:nvPr/>
        </p:nvGrpSpPr>
        <p:grpSpPr>
          <a:xfrm>
            <a:off x="235790" y="5518329"/>
            <a:ext cx="1997253" cy="4350660"/>
            <a:chOff x="2259104" y="1255573"/>
            <a:chExt cx="4303059" cy="9373449"/>
          </a:xfrm>
        </p:grpSpPr>
        <p:pic>
          <p:nvPicPr>
            <p:cNvPr id="26" name="Immagine 25" descr="Immagine che contiene sedendo, monitor, computer, portatile&#10;&#10;Descrizione generata automaticamente">
              <a:extLst>
                <a:ext uri="{FF2B5EF4-FFF2-40B4-BE49-F238E27FC236}">
                  <a16:creationId xmlns:a16="http://schemas.microsoft.com/office/drawing/2014/main" id="{4EE8BE43-48AB-4ACC-A6B7-9C549E970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/>
            <a:stretch/>
          </p:blipFill>
          <p:spPr>
            <a:xfrm>
              <a:off x="2259104" y="1255573"/>
              <a:ext cx="4303059" cy="9373449"/>
            </a:xfrm>
            <a:prstGeom prst="rect">
              <a:avLst/>
            </a:prstGeom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4971D3A3-DA8B-41FE-A73F-A8985EC1B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9880" y="5079809"/>
              <a:ext cx="2727960" cy="1681290"/>
            </a:xfrm>
            <a:prstGeom prst="rect">
              <a:avLst/>
            </a:prstGeom>
          </p:spPr>
        </p:pic>
        <p:pic>
          <p:nvPicPr>
            <p:cNvPr id="28" name="Picture 11">
              <a:extLst>
                <a:ext uri="{FF2B5EF4-FFF2-40B4-BE49-F238E27FC236}">
                  <a16:creationId xmlns:a16="http://schemas.microsoft.com/office/drawing/2014/main" id="{C7D9118F-1C0C-4462-B51F-2B0B9B176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880" y="2528608"/>
              <a:ext cx="2727960" cy="1261295"/>
            </a:xfrm>
            <a:prstGeom prst="rect">
              <a:avLst/>
            </a:prstGeom>
          </p:spPr>
        </p:pic>
        <p:pic>
          <p:nvPicPr>
            <p:cNvPr id="29" name="Picture 34">
              <a:extLst>
                <a:ext uri="{FF2B5EF4-FFF2-40B4-BE49-F238E27FC236}">
                  <a16:creationId xmlns:a16="http://schemas.microsoft.com/office/drawing/2014/main" id="{3E25E27D-B937-456A-8947-25D972B74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880" y="3789903"/>
              <a:ext cx="2727960" cy="1289906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C51F291E-3EDF-4178-AC3F-5B5C89DC80CE}"/>
                </a:ext>
              </a:extLst>
            </p:cNvPr>
            <p:cNvSpPr txBox="1">
              <a:spLocks/>
            </p:cNvSpPr>
            <p:nvPr/>
          </p:nvSpPr>
          <p:spPr>
            <a:xfrm>
              <a:off x="2849880" y="1855694"/>
              <a:ext cx="2727960" cy="672914"/>
            </a:xfrm>
            <a:prstGeom prst="rect">
              <a:avLst/>
            </a:prstGeom>
            <a:solidFill>
              <a:schemeClr val="bg1"/>
            </a:solidFill>
            <a:effectLst>
              <a:glow rad="101600">
                <a:srgbClr val="DA291C">
                  <a:alpha val="60000"/>
                </a:srgbClr>
              </a:glow>
            </a:effectLst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it-IT" sz="1600" dirty="0">
                  <a:solidFill>
                    <a:srgbClr val="466072"/>
                  </a:solidFill>
                  <a:latin typeface="Britannic Bold" panose="020B0903060703020204" pitchFamily="34" charset="0"/>
                  <a:cs typeface="Cavolini" panose="020B0502040204020203" pitchFamily="66" charset="0"/>
                </a:rPr>
                <a:t>Benvenuti</a:t>
              </a:r>
              <a:endParaRPr lang="en-GB" sz="1600" dirty="0">
                <a:solidFill>
                  <a:srgbClr val="466072"/>
                </a:solidFill>
                <a:latin typeface="Britannic Bold" panose="020B0903060703020204" pitchFamily="34" charset="0"/>
                <a:cs typeface="Cavolini" panose="020B0502040204020203" pitchFamily="66" charset="0"/>
              </a:endParaRPr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5E54E1A-861B-4B35-BCD9-4220023A6795}"/>
              </a:ext>
            </a:extLst>
          </p:cNvPr>
          <p:cNvSpPr txBox="1"/>
          <p:nvPr/>
        </p:nvSpPr>
        <p:spPr>
          <a:xfrm>
            <a:off x="4582705" y="5745045"/>
            <a:ext cx="3930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Statistica per contapersone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85567DB-4A96-4ECE-B64B-3C80C0C745F7}"/>
              </a:ext>
            </a:extLst>
          </p:cNvPr>
          <p:cNvSpPr txBox="1"/>
          <p:nvPr/>
        </p:nvSpPr>
        <p:spPr>
          <a:xfrm>
            <a:off x="1915213" y="8914977"/>
            <a:ext cx="4430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Conversione  monitor in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signage</a:t>
            </a:r>
            <a:endParaRPr lang="it-IT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E71CE00-5561-48DE-9587-585EFB8349E7}"/>
              </a:ext>
            </a:extLst>
          </p:cNvPr>
          <p:cNvSpPr txBox="1"/>
          <p:nvPr/>
        </p:nvSpPr>
        <p:spPr>
          <a:xfrm>
            <a:off x="13016084" y="8949820"/>
            <a:ext cx="3748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Tablet per controllo accesi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7354DC89-3A95-4852-935C-20960D19C46A}"/>
              </a:ext>
            </a:extLst>
          </p:cNvPr>
          <p:cNvGrpSpPr/>
          <p:nvPr/>
        </p:nvGrpSpPr>
        <p:grpSpPr>
          <a:xfrm>
            <a:off x="9255135" y="2472723"/>
            <a:ext cx="4285572" cy="4332473"/>
            <a:chOff x="9500424" y="3312523"/>
            <a:chExt cx="4285572" cy="4332473"/>
          </a:xfrm>
        </p:grpSpPr>
        <p:pic>
          <p:nvPicPr>
            <p:cNvPr id="16" name="Immagine 15" descr="Immagine che contiene camminando, persone&#10;&#10;Descrizione generata automaticamente">
              <a:extLst>
                <a:ext uri="{FF2B5EF4-FFF2-40B4-BE49-F238E27FC236}">
                  <a16:creationId xmlns:a16="http://schemas.microsoft.com/office/drawing/2014/main" id="{992CD69C-DED7-45FC-8456-841D5E30E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0424" y="4787948"/>
              <a:ext cx="4285572" cy="2857048"/>
            </a:xfrm>
            <a:prstGeom prst="rect">
              <a:avLst/>
            </a:prstGeom>
          </p:spPr>
        </p:pic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BB87A833-F903-4935-AD07-71CB854A9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9775"/>
            <a:stretch/>
          </p:blipFill>
          <p:spPr>
            <a:xfrm>
              <a:off x="10872021" y="3312523"/>
              <a:ext cx="1395906" cy="2450590"/>
            </a:xfrm>
            <a:prstGeom prst="ellipse">
              <a:avLst/>
            </a:prstGeom>
          </p:spPr>
        </p:pic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F081F17-63C2-45A2-89C3-7A5C830B850C}"/>
              </a:ext>
            </a:extLst>
          </p:cNvPr>
          <p:cNvSpPr txBox="1"/>
          <p:nvPr/>
        </p:nvSpPr>
        <p:spPr>
          <a:xfrm>
            <a:off x="9210887" y="6873136"/>
            <a:ext cx="5098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srgbClr val="506D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Telecamera per videosorveglianza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F5BBE1AD-DEEA-4D81-9722-7F29C0AAB0D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4246"/>
          <a:stretch/>
        </p:blipFill>
        <p:spPr>
          <a:xfrm>
            <a:off x="13016084" y="5603056"/>
            <a:ext cx="4919086" cy="3278824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534F77B9-FD31-4132-B7E9-7C810B3E36F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5" y="2390105"/>
            <a:ext cx="4028307" cy="3239787"/>
          </a:xfrm>
          <a:prstGeom prst="rect">
            <a:avLst/>
          </a:prstGeom>
        </p:spPr>
      </p:pic>
      <p:pic>
        <p:nvPicPr>
          <p:cNvPr id="41" name="Immagine 40" descr="Immagine che contiene bianco&#10;&#10;Descrizione generata automaticamente">
            <a:extLst>
              <a:ext uri="{FF2B5EF4-FFF2-40B4-BE49-F238E27FC236}">
                <a16:creationId xmlns:a16="http://schemas.microsoft.com/office/drawing/2014/main" id="{66B954F2-90E9-429D-A575-C8C40A4E86E6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9567" y="1826328"/>
            <a:ext cx="1860478" cy="12878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31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40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D9C12BD1-F3AE-4CA1-8D0D-E83080F9EF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90660" y="3063761"/>
            <a:ext cx="754925" cy="693004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614F5BB-2406-4B9E-8ECB-C1E791EEF0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6129" y="1338543"/>
            <a:ext cx="7555230" cy="819028"/>
          </a:xfrm>
        </p:spPr>
        <p:txBody>
          <a:bodyPr/>
          <a:lstStyle/>
          <a:p>
            <a:r>
              <a:rPr lang="it-IT" err="1"/>
              <a:t>SmartTemperature</a:t>
            </a:r>
            <a:r>
              <a:rPr lang="it-IT"/>
              <a:t> - Tablet</a:t>
            </a:r>
            <a:endParaRPr lang="en-GB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F7D00EF4-7D18-4352-ABC9-26641013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HW da selezionare Codici SAP</a:t>
            </a:r>
            <a:endParaRPr lang="en-GB"/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E6A9A2B7-681E-4F29-A627-DBD33490C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182151"/>
              </p:ext>
            </p:extLst>
          </p:nvPr>
        </p:nvGraphicFramePr>
        <p:xfrm>
          <a:off x="877570" y="1876425"/>
          <a:ext cx="12192000" cy="1854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61573">
                  <a:extLst>
                    <a:ext uri="{9D8B030D-6E8A-4147-A177-3AD203B41FA5}">
                      <a16:colId xmlns:a16="http://schemas.microsoft.com/office/drawing/2014/main" val="905959916"/>
                    </a:ext>
                  </a:extLst>
                </a:gridCol>
                <a:gridCol w="7354388">
                  <a:extLst>
                    <a:ext uri="{9D8B030D-6E8A-4147-A177-3AD203B41FA5}">
                      <a16:colId xmlns:a16="http://schemas.microsoft.com/office/drawing/2014/main" val="1797597073"/>
                    </a:ext>
                  </a:extLst>
                </a:gridCol>
                <a:gridCol w="2776039">
                  <a:extLst>
                    <a:ext uri="{9D8B030D-6E8A-4147-A177-3AD203B41FA5}">
                      <a16:colId xmlns:a16="http://schemas.microsoft.com/office/drawing/2014/main" val="683363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b="1" i="0" kern="1200">
                          <a:solidFill>
                            <a:srgbClr val="506D85"/>
                          </a:solidFill>
                          <a:latin typeface="+mj-lt"/>
                          <a:cs typeface="Arial" panose="020B0604020202020204" pitchFamily="34" charset="0"/>
                        </a:rPr>
                        <a:t>Codice SAP</a:t>
                      </a:r>
                      <a:endParaRPr lang="en-GB" sz="1600" b="1" i="0" kern="1200">
                        <a:solidFill>
                          <a:srgbClr val="506D85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i="0" kern="1200">
                          <a:solidFill>
                            <a:srgbClr val="506D85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Descrizione</a:t>
                      </a:r>
                      <a:endParaRPr lang="en-GB" sz="1600" b="1" i="0" kern="1200">
                        <a:solidFill>
                          <a:srgbClr val="506D85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i="0" kern="1200" dirty="0">
                        <a:solidFill>
                          <a:srgbClr val="506D85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06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09537401 </a:t>
                      </a:r>
                      <a:endParaRPr lang="en-GB" sz="1600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TERMINALE RIL.TEMP. DS-K1TA70MI-T</a:t>
                      </a:r>
                      <a:endParaRPr lang="en-GB" sz="1600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rgbClr val="506D85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53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09537403</a:t>
                      </a:r>
                      <a:endParaRPr lang="en-GB" sz="1600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COLONNA PAVIMENTO DS-K1TA70MI-T</a:t>
                      </a:r>
                      <a:endParaRPr lang="en-GB" sz="1600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rgbClr val="506D85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947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09537348 </a:t>
                      </a:r>
                      <a:endParaRPr lang="en-GB" sz="1600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BASAMENTO TERMOSCANNER</a:t>
                      </a:r>
                      <a:endParaRPr lang="en-GB" sz="1600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rgbClr val="506D85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560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09537346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Alimentatore 12V-1,5A  Termo scanner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506D85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71752"/>
                  </a:ext>
                </a:extLst>
              </a:tr>
            </a:tbl>
          </a:graphicData>
        </a:graphic>
      </p:graphicFrame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35BD73FF-817E-48A1-A3C6-EEB054CFC725}"/>
              </a:ext>
            </a:extLst>
          </p:cNvPr>
          <p:cNvSpPr txBox="1">
            <a:spLocks/>
          </p:cNvSpPr>
          <p:nvPr/>
        </p:nvSpPr>
        <p:spPr>
          <a:xfrm>
            <a:off x="786129" y="3925666"/>
            <a:ext cx="7555230" cy="819028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err="1"/>
              <a:t>SmartTemperature</a:t>
            </a:r>
            <a:r>
              <a:rPr lang="it-IT"/>
              <a:t> – Soluzione fissa a parete</a:t>
            </a:r>
            <a:endParaRPr lang="en-GB"/>
          </a:p>
          <a:p>
            <a:endParaRPr lang="en-GB"/>
          </a:p>
        </p:txBody>
      </p:sp>
      <p:graphicFrame>
        <p:nvGraphicFramePr>
          <p:cNvPr id="8" name="Tabella 6">
            <a:extLst>
              <a:ext uri="{FF2B5EF4-FFF2-40B4-BE49-F238E27FC236}">
                <a16:creationId xmlns:a16="http://schemas.microsoft.com/office/drawing/2014/main" id="{8E52C043-9623-4945-8E11-0517269C7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031585"/>
              </p:ext>
            </p:extLst>
          </p:nvPr>
        </p:nvGraphicFramePr>
        <p:xfrm>
          <a:off x="877570" y="4421843"/>
          <a:ext cx="12192000" cy="285686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61573">
                  <a:extLst>
                    <a:ext uri="{9D8B030D-6E8A-4147-A177-3AD203B41FA5}">
                      <a16:colId xmlns:a16="http://schemas.microsoft.com/office/drawing/2014/main" val="905959916"/>
                    </a:ext>
                  </a:extLst>
                </a:gridCol>
                <a:gridCol w="7354388">
                  <a:extLst>
                    <a:ext uri="{9D8B030D-6E8A-4147-A177-3AD203B41FA5}">
                      <a16:colId xmlns:a16="http://schemas.microsoft.com/office/drawing/2014/main" val="1797597073"/>
                    </a:ext>
                  </a:extLst>
                </a:gridCol>
                <a:gridCol w="2776039">
                  <a:extLst>
                    <a:ext uri="{9D8B030D-6E8A-4147-A177-3AD203B41FA5}">
                      <a16:colId xmlns:a16="http://schemas.microsoft.com/office/drawing/2014/main" val="683363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b="1" i="0" kern="1200">
                          <a:solidFill>
                            <a:srgbClr val="506D85"/>
                          </a:solidFill>
                          <a:latin typeface="+mj-lt"/>
                          <a:cs typeface="Arial" panose="020B0604020202020204" pitchFamily="34" charset="0"/>
                        </a:rPr>
                        <a:t>Codice SAP</a:t>
                      </a:r>
                      <a:endParaRPr lang="en-GB" sz="1600" b="1" i="0" kern="1200">
                        <a:solidFill>
                          <a:srgbClr val="506D85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i="0" kern="1200">
                          <a:solidFill>
                            <a:srgbClr val="506D85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Descrizione</a:t>
                      </a:r>
                      <a:endParaRPr lang="en-GB" sz="1600" b="1" i="0" kern="1200">
                        <a:solidFill>
                          <a:srgbClr val="506D85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i="0" kern="1200" dirty="0">
                        <a:solidFill>
                          <a:srgbClr val="506D85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06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10149365</a:t>
                      </a: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Thermographic TURRET (a </a:t>
                      </a:r>
                      <a:r>
                        <a:rPr lang="en-GB" sz="1600" b="0" i="0" kern="1200" err="1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torretta</a:t>
                      </a: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Body Temperature Measurement Sensor - per Smart Temperature  </a:t>
                      </a: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rgbClr val="506D85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067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9534390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Samsung Galaxy Tablet A T510 10.1” 32GB black - per Smart occupancy e Smart Temperature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rgbClr val="506D85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947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9534391</a:t>
                      </a: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err="1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Compulocks</a:t>
                      </a: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600" b="0" i="0" kern="1200" err="1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Maclocks</a:t>
                      </a: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Space Galaxy Tab A 10.1" black (Tablet Security Bracket) - per Smart Occupancy/Temperature </a:t>
                      </a: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rgbClr val="506D85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560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9498580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 err="1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PoE</a:t>
                      </a: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b="0" i="0" kern="1200" err="1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Injector</a:t>
                      </a: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RJ45 10/100/1000, TPE-113GI - anche per Smart </a:t>
                      </a:r>
                      <a:r>
                        <a:rPr lang="it-IT" sz="1600" b="0" i="0" kern="1200" err="1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Occupancy</a:t>
                      </a: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Smart Temperature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rgbClr val="506D85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71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9534482</a:t>
                      </a:r>
                    </a:p>
                  </a:txBody>
                  <a:tcPr marL="9525" marR="9525" marT="9525" marB="0" anchor="ctr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Router 4G LTE CAT1 IR615S-FB53-WLAN-anche x Smart Occupancy/Temperature       </a:t>
                      </a:r>
                    </a:p>
                  </a:txBody>
                  <a:tcPr marL="9525" marR="9525" marT="9525" marB="0" anchor="ctr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506D85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987124"/>
                  </a:ext>
                </a:extLst>
              </a:tr>
            </a:tbl>
          </a:graphicData>
        </a:graphic>
      </p:graphicFrame>
      <p:pic>
        <p:nvPicPr>
          <p:cNvPr id="9" name="Immagine 8" descr="Immagine che contiene sedendo, bianco, monitor, coltello&#10;&#10;Descrizione generata automaticamente">
            <a:extLst>
              <a:ext uri="{FF2B5EF4-FFF2-40B4-BE49-F238E27FC236}">
                <a16:creationId xmlns:a16="http://schemas.microsoft.com/office/drawing/2014/main" id="{04370A85-3712-482A-BBFE-675D0FE5F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342" y="1876425"/>
            <a:ext cx="738354" cy="1880340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AA8DD127-47EE-41B1-8927-71A2C0C7D8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59327" y="2526993"/>
            <a:ext cx="529427" cy="1229772"/>
          </a:xfrm>
          <a:prstGeom prst="rect">
            <a:avLst/>
          </a:prstGeom>
        </p:spPr>
      </p:pic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B2993560-EECB-420F-875B-1EB2B4577592}"/>
              </a:ext>
            </a:extLst>
          </p:cNvPr>
          <p:cNvSpPr txBox="1">
            <a:spLocks/>
          </p:cNvSpPr>
          <p:nvPr/>
        </p:nvSpPr>
        <p:spPr>
          <a:xfrm>
            <a:off x="786129" y="7605657"/>
            <a:ext cx="7555230" cy="819028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506D8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err="1"/>
              <a:t>SmartTemperature</a:t>
            </a:r>
            <a:r>
              <a:rPr lang="it-IT"/>
              <a:t> – Rilevatore termico portatile</a:t>
            </a:r>
            <a:endParaRPr lang="en-GB"/>
          </a:p>
          <a:p>
            <a:endParaRPr lang="en-GB"/>
          </a:p>
        </p:txBody>
      </p:sp>
      <p:graphicFrame>
        <p:nvGraphicFramePr>
          <p:cNvPr id="14" name="Tabella 6">
            <a:extLst>
              <a:ext uri="{FF2B5EF4-FFF2-40B4-BE49-F238E27FC236}">
                <a16:creationId xmlns:a16="http://schemas.microsoft.com/office/drawing/2014/main" id="{6DB85A65-0721-417F-9D65-1744648B5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16783"/>
              </p:ext>
            </p:extLst>
          </p:nvPr>
        </p:nvGraphicFramePr>
        <p:xfrm>
          <a:off x="877570" y="8056347"/>
          <a:ext cx="12192000" cy="1112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61573">
                  <a:extLst>
                    <a:ext uri="{9D8B030D-6E8A-4147-A177-3AD203B41FA5}">
                      <a16:colId xmlns:a16="http://schemas.microsoft.com/office/drawing/2014/main" val="905959916"/>
                    </a:ext>
                  </a:extLst>
                </a:gridCol>
                <a:gridCol w="7354388">
                  <a:extLst>
                    <a:ext uri="{9D8B030D-6E8A-4147-A177-3AD203B41FA5}">
                      <a16:colId xmlns:a16="http://schemas.microsoft.com/office/drawing/2014/main" val="1797597073"/>
                    </a:ext>
                  </a:extLst>
                </a:gridCol>
                <a:gridCol w="2776039">
                  <a:extLst>
                    <a:ext uri="{9D8B030D-6E8A-4147-A177-3AD203B41FA5}">
                      <a16:colId xmlns:a16="http://schemas.microsoft.com/office/drawing/2014/main" val="683363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b="1" i="0" kern="1200">
                          <a:solidFill>
                            <a:srgbClr val="506D85"/>
                          </a:solidFill>
                          <a:latin typeface="+mj-lt"/>
                          <a:cs typeface="Arial" panose="020B0604020202020204" pitchFamily="34" charset="0"/>
                        </a:rPr>
                        <a:t>Codice SAP</a:t>
                      </a:r>
                      <a:endParaRPr lang="en-GB" sz="1600" b="1" i="0" kern="1200">
                        <a:solidFill>
                          <a:srgbClr val="506D85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i="0" kern="1200">
                          <a:solidFill>
                            <a:srgbClr val="506D85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Descrizione</a:t>
                      </a:r>
                      <a:endParaRPr lang="en-GB" sz="1600" b="1" i="0" kern="1200">
                        <a:solidFill>
                          <a:srgbClr val="506D85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i="0" kern="1200" dirty="0">
                        <a:solidFill>
                          <a:srgbClr val="506D85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06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10149366</a:t>
                      </a: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Handheld (</a:t>
                      </a:r>
                      <a:r>
                        <a:rPr lang="en-GB" sz="1600" b="0" i="0" kern="1200" err="1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portatile</a:t>
                      </a: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Thermographic Sensor - per Smart Temperature                                     </a:t>
                      </a: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rgbClr val="506D85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067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10149367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Tripod - per Smart Temperature                                                                 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506D85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947118"/>
                  </a:ext>
                </a:extLst>
              </a:tr>
            </a:tbl>
          </a:graphicData>
        </a:graphic>
      </p:graphicFrame>
      <p:pic>
        <p:nvPicPr>
          <p:cNvPr id="15" name="Immagine 14" descr="Immagine che contiene cellulare, telefono, tenendo&#10;&#10;Descrizione generata automaticamente">
            <a:extLst>
              <a:ext uri="{FF2B5EF4-FFF2-40B4-BE49-F238E27FC236}">
                <a16:creationId xmlns:a16="http://schemas.microsoft.com/office/drawing/2014/main" id="{C09700C9-AC78-45FE-90DC-120F9DD5D4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754" y="8056347"/>
            <a:ext cx="1021023" cy="163540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916E50C-08C4-4636-8E5D-B734A1BC491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48" y="5188836"/>
            <a:ext cx="1264542" cy="11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34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614F5BB-2406-4B9E-8ECB-C1E791EEF0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7570" y="1338543"/>
            <a:ext cx="7555230" cy="819028"/>
          </a:xfrm>
        </p:spPr>
        <p:txBody>
          <a:bodyPr/>
          <a:lstStyle/>
          <a:p>
            <a:r>
              <a:rPr lang="it-IT" err="1"/>
              <a:t>SmartOccupancy</a:t>
            </a:r>
            <a:endParaRPr lang="en-GB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F7D00EF4-7D18-4352-ABC9-26641013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HW da selezionare Codici SAP</a:t>
            </a:r>
            <a:endParaRPr lang="en-GB"/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E6A9A2B7-681E-4F29-A627-DBD33490C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540031"/>
              </p:ext>
            </p:extLst>
          </p:nvPr>
        </p:nvGraphicFramePr>
        <p:xfrm>
          <a:off x="1150938" y="1748057"/>
          <a:ext cx="16683390" cy="59334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40806">
                  <a:extLst>
                    <a:ext uri="{9D8B030D-6E8A-4147-A177-3AD203B41FA5}">
                      <a16:colId xmlns:a16="http://schemas.microsoft.com/office/drawing/2014/main" val="905959916"/>
                    </a:ext>
                  </a:extLst>
                </a:gridCol>
                <a:gridCol w="9185434">
                  <a:extLst>
                    <a:ext uri="{9D8B030D-6E8A-4147-A177-3AD203B41FA5}">
                      <a16:colId xmlns:a16="http://schemas.microsoft.com/office/drawing/2014/main" val="1797597073"/>
                    </a:ext>
                  </a:extLst>
                </a:gridCol>
                <a:gridCol w="5857150">
                  <a:extLst>
                    <a:ext uri="{9D8B030D-6E8A-4147-A177-3AD203B41FA5}">
                      <a16:colId xmlns:a16="http://schemas.microsoft.com/office/drawing/2014/main" val="683363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b="1" kern="1200">
                          <a:solidFill>
                            <a:srgbClr val="506D85"/>
                          </a:solidFill>
                        </a:rPr>
                        <a:t>Codice SAP</a:t>
                      </a:r>
                      <a:endParaRPr lang="en-GB" sz="1600" b="1" i="0" kern="1200">
                        <a:solidFill>
                          <a:srgbClr val="506D85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kern="1200">
                          <a:solidFill>
                            <a:srgbClr val="506D85"/>
                          </a:solidFill>
                        </a:rPr>
                        <a:t>Descrizione</a:t>
                      </a:r>
                      <a:endParaRPr lang="en-GB" sz="1600" b="1" i="0" kern="1200">
                        <a:solidFill>
                          <a:srgbClr val="506D85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kern="1200">
                          <a:solidFill>
                            <a:srgbClr val="506D85"/>
                          </a:solidFill>
                        </a:rPr>
                        <a:t>Quando ordinarlo</a:t>
                      </a:r>
                      <a:endParaRPr lang="en-GB" sz="1600" b="1" i="0" kern="1200">
                        <a:solidFill>
                          <a:srgbClr val="506D85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06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10147103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Hella 90°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solidFill>
                            <a:srgbClr val="506D85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Altezza massima soffitto 210 – 350 cm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53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431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10147104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Hella 180°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solidFill>
                            <a:srgbClr val="506D85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Altezza massima soffitto 300 – 600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947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9498580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POE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Cavo di alimentazione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560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9534581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err="1">
                          <a:solidFill>
                            <a:srgbClr val="506D85"/>
                          </a:solidFill>
                          <a:effectLst/>
                        </a:rPr>
                        <a:t>SmartOccupancy</a:t>
                      </a: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 Server - PI 32GB EU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Server per conservare i dati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19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9476053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Patch cable RJ45 CAT6 S-STP red 1,0 m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Cavo per connettere camera al server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701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9534698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Screen 32" Smart Occupancy - Digital Signage Phil. (18/7) - 3 years warranty - 32BDL3010Q/00    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Display in alternativa al tablet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271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9534690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Micro HDMI to HDMI Cable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155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9534691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Wall mounting bracket - Screen 32"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montaggio Display al muro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812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9534807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Ceiling mount bracket 0,8-1,2mt </a:t>
                      </a:r>
                      <a:r>
                        <a:rPr lang="en-GB" sz="1600" b="0" kern="1200" err="1">
                          <a:solidFill>
                            <a:srgbClr val="506D85"/>
                          </a:solidFill>
                          <a:effectLst/>
                        </a:rPr>
                        <a:t>Scr</a:t>
                      </a: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 32"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montaggio Display a soffitto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171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9534792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Floor mounting bracket - Screen 32"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montaggio Display da pavimento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67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9534582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Smart Occupancy Relay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collegare soluzione all’apertura delle porte/cancelletto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76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9534390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TABLET SAMSUNG TAB A T510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Tablet in alternativa al Display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883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10074692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D-Link 5-ports ethernet switch - D-LINK DES-1005D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kern="1200">
                          <a:solidFill>
                            <a:srgbClr val="506D85"/>
                          </a:solidFill>
                          <a:effectLst/>
                        </a:rPr>
                        <a:t>Per installazione con più di 3 camere</a:t>
                      </a:r>
                      <a:endParaRPr lang="en-GB" sz="1600" b="0" kern="1200">
                        <a:solidFill>
                          <a:srgbClr val="506D85"/>
                        </a:solidFill>
                        <a:effectLst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627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9534482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rgbClr val="506D85"/>
                          </a:solidFill>
                          <a:effectLst/>
                        </a:rPr>
                        <a:t>ROUTER 4G LTE CAT1 IR615S-FB53-WLAN 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kern="1200">
                          <a:solidFill>
                            <a:srgbClr val="506D85"/>
                          </a:solidFill>
                          <a:effectLst/>
                        </a:rPr>
                        <a:t>Se non abbiamo rete del cliente</a:t>
                      </a:r>
                      <a:endParaRPr lang="en-GB" sz="1600" b="0" i="0" kern="120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726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strike="noStrike" kern="1200" dirty="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endParaRPr lang="en-GB" sz="1600" b="0" i="0" strike="noStrike" kern="1200" dirty="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 dirty="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Software per raccogliere dati in Cloud</a:t>
                      </a:r>
                      <a:endParaRPr lang="en-GB" sz="1600" b="0" i="0" kern="1200" dirty="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rgbClr val="506D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 dirty="0">
                          <a:solidFill>
                            <a:srgbClr val="506D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visualizzazione dati su desktop/smartphone</a:t>
                      </a:r>
                      <a:endParaRPr lang="en-GB" sz="1600" b="0" i="0" kern="1200" dirty="0">
                        <a:solidFill>
                          <a:srgbClr val="506D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06D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541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74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8DD7808-D33A-4976-9FB8-2FA7F43BC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ROI</a:t>
            </a:r>
            <a:endParaRPr lang="en-GB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6C38ED6C-0A4D-4650-9A84-0078900BC6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617194"/>
              </p:ext>
            </p:extLst>
          </p:nvPr>
        </p:nvGraphicFramePr>
        <p:xfrm>
          <a:off x="1150938" y="2803525"/>
          <a:ext cx="15308262" cy="48613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73871">
                  <a:extLst>
                    <a:ext uri="{9D8B030D-6E8A-4147-A177-3AD203B41FA5}">
                      <a16:colId xmlns:a16="http://schemas.microsoft.com/office/drawing/2014/main" val="2307739061"/>
                    </a:ext>
                  </a:extLst>
                </a:gridCol>
                <a:gridCol w="10134663">
                  <a:extLst>
                    <a:ext uri="{9D8B030D-6E8A-4147-A177-3AD203B41FA5}">
                      <a16:colId xmlns:a16="http://schemas.microsoft.com/office/drawing/2014/main" val="2691423853"/>
                    </a:ext>
                  </a:extLst>
                </a:gridCol>
                <a:gridCol w="1297594">
                  <a:extLst>
                    <a:ext uri="{9D8B030D-6E8A-4147-A177-3AD203B41FA5}">
                      <a16:colId xmlns:a16="http://schemas.microsoft.com/office/drawing/2014/main" val="3706276387"/>
                    </a:ext>
                  </a:extLst>
                </a:gridCol>
                <a:gridCol w="2802134">
                  <a:extLst>
                    <a:ext uri="{9D8B030D-6E8A-4147-A177-3AD203B41FA5}">
                      <a16:colId xmlns:a16="http://schemas.microsoft.com/office/drawing/2014/main" val="2672469975"/>
                    </a:ext>
                  </a:extLst>
                </a:gridCol>
              </a:tblGrid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it-IT" sz="1600" b="1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SmartTemperature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506D8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713336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09537401 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TERMINALE RIL.TEMP. DS-K1TA70MI-T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         1.533 €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 dirty="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628238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9537403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COLONNA PAVIMENTO DS-K1TA70MI-T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            264 €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449646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09537348 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BASAMENTO TERMOSCANNER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            139 €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229061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9537346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Alimentatore 12V-1,5A  Termo scanner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               17 €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356147"/>
                  </a:ext>
                </a:extLst>
              </a:tr>
              <a:tr h="257716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chemeClr val="bg1"/>
                          </a:solidFill>
                        </a:rPr>
                        <a:t>         1.953 € 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506D8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chemeClr val="bg1"/>
                          </a:solidFill>
                        </a:rPr>
                        <a:t>Investimento una tantum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506D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506908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it-IT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SmartOccupancy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506D8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3124723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10147103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Hella 90°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         1.389 €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91227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9498580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POE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               73 €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693973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9534581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SmartOccupancy Server - PI 32GB EU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            424 €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728637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9476053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Patch cable RJ45 CAT6 S-STP red 1,0 m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               11 €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339902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9534698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Screen 32" Smart Occupancy - Digital Signage Phil. (18/7) - 3 years warranty - 32BDL3010Q/00    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            833 €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994625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9534690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Micro HDMI to HDMI Cable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               13 €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024524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9534792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Floor mounting bracket - Screen 32"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rgbClr val="506D85"/>
                          </a:solidFill>
                        </a:rPr>
                        <a:t>            202 € </a:t>
                      </a:r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300771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chemeClr val="bg1"/>
                          </a:solidFill>
                        </a:rPr>
                        <a:t>         2.945 € 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506D8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chemeClr val="bg1"/>
                          </a:solidFill>
                        </a:rPr>
                        <a:t>Investimento una tantum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506D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371867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fontAlgn="b" latinLnBrk="0" hangingPunct="1"/>
                      <a:r>
                        <a:rPr lang="it-IT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SmartTemperature + SmartOccupancy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506D8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fontAlgn="b" latinLnBrk="0" hangingPunct="1"/>
                      <a:r>
                        <a:rPr lang="it-IT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4.898 €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506D8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1114313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it-IT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023770"/>
                  </a:ext>
                </a:extLst>
              </a:tr>
              <a:tr h="270801"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it-IT" sz="1600" b="1" kern="1200">
                          <a:solidFill>
                            <a:schemeClr val="bg1"/>
                          </a:solidFill>
                        </a:rPr>
                        <a:t>Costo mensile medio della Guardia che rileva la temperatura e gestisce i flussi 12€ * 8 ore * 30gg</a:t>
                      </a:r>
                      <a:endParaRPr lang="it-IT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506D8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>
                          <a:solidFill>
                            <a:schemeClr val="bg1"/>
                          </a:solidFill>
                        </a:rPr>
                        <a:t>         2.880 € 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506D8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371600" rtl="0" eaLnBrk="1" fontAlgn="b" latinLnBrk="0" hangingPunct="1"/>
                      <a:r>
                        <a:rPr lang="en-GB" sz="1600" b="1" kern="1200" dirty="0">
                          <a:solidFill>
                            <a:schemeClr val="bg1"/>
                          </a:solidFill>
                        </a:rPr>
                        <a:t>al mese </a:t>
                      </a:r>
                      <a:endParaRPr lang="en-GB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506D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609640"/>
                  </a:ext>
                </a:extLst>
              </a:tr>
            </a:tbl>
          </a:graphicData>
        </a:graphic>
      </p:graphicFrame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FB09B8B2-8122-4BC2-8F6A-3B09FC2B9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9327" y="2526993"/>
            <a:ext cx="529427" cy="122977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A1B8A991-A662-4041-96BF-7C3720E1791E}"/>
              </a:ext>
            </a:extLst>
          </p:cNvPr>
          <p:cNvGrpSpPr/>
          <p:nvPr/>
        </p:nvGrpSpPr>
        <p:grpSpPr>
          <a:xfrm>
            <a:off x="14058186" y="4780553"/>
            <a:ext cx="2401014" cy="1502730"/>
            <a:chOff x="8956961" y="6163724"/>
            <a:chExt cx="3489728" cy="218412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F1B91BC-6929-4117-A18A-A219FB456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56961" y="6163724"/>
              <a:ext cx="3489728" cy="2184127"/>
            </a:xfrm>
            <a:prstGeom prst="rect">
              <a:avLst/>
            </a:prstGeom>
          </p:spPr>
        </p:pic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C66A458F-88E6-435B-90C2-46ED50EAFA64}"/>
                </a:ext>
              </a:extLst>
            </p:cNvPr>
            <p:cNvSpPr txBox="1"/>
            <p:nvPr/>
          </p:nvSpPr>
          <p:spPr>
            <a:xfrm>
              <a:off x="9995618" y="7574034"/>
              <a:ext cx="3900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BentonSans Light" panose="02000404020000020004" pitchFamily="50" charset="0"/>
                </a:rPr>
                <a:t>1</a:t>
              </a:r>
              <a:endParaRPr lang="en-GB" sz="2000">
                <a:solidFill>
                  <a:schemeClr val="bg1"/>
                </a:solidFill>
                <a:latin typeface="BentonSans Light" panose="0200040402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489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158384A-4FA9-BF48-A8E8-A57A0AE40F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" y="8209059"/>
            <a:ext cx="3375974" cy="677827"/>
          </a:xfrm>
          <a:prstGeom prst="rect">
            <a:avLst/>
          </a:prstGeom>
        </p:spPr>
      </p:pic>
      <p:sp>
        <p:nvSpPr>
          <p:cNvPr id="2" name="Marcador de texto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err="1"/>
              <a:t>Grazie</a:t>
            </a:r>
            <a:endParaRPr lang="en-US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F808343-5044-314B-BBEA-17B00844797F}"/>
              </a:ext>
            </a:extLst>
          </p:cNvPr>
          <p:cNvCxnSpPr>
            <a:cxnSpLocks/>
          </p:cNvCxnSpPr>
          <p:nvPr/>
        </p:nvCxnSpPr>
        <p:spPr>
          <a:xfrm>
            <a:off x="997072" y="5564041"/>
            <a:ext cx="17290928" cy="0"/>
          </a:xfrm>
          <a:prstGeom prst="line">
            <a:avLst/>
          </a:prstGeom>
          <a:ln w="12700">
            <a:solidFill>
              <a:srgbClr val="506D8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62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B509EC62-5EF3-490C-AA74-4EC52205B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828"/>
            <a:ext cx="18288000" cy="9601200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19A0D3E2-AF2B-40B3-B03E-D588116AA5AD}"/>
              </a:ext>
            </a:extLst>
          </p:cNvPr>
          <p:cNvGrpSpPr/>
          <p:nvPr/>
        </p:nvGrpSpPr>
        <p:grpSpPr>
          <a:xfrm>
            <a:off x="13729063" y="1414783"/>
            <a:ext cx="4558937" cy="1744023"/>
            <a:chOff x="13724887" y="1428204"/>
            <a:chExt cx="4558937" cy="1744023"/>
          </a:xfrm>
        </p:grpSpPr>
        <p:pic>
          <p:nvPicPr>
            <p:cNvPr id="27" name="Immagine 26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82E846AF-BA16-4ADF-867E-8474D9B7B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4887" y="1428204"/>
              <a:ext cx="4558937" cy="1744023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E9CE1A85-303A-4995-B71F-F1C664F4C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9484" y="1822133"/>
              <a:ext cx="2181909" cy="791822"/>
            </a:xfrm>
            <a:prstGeom prst="rect">
              <a:avLst/>
            </a:pr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F963F28F-DC17-49EB-B18F-4BBD9A21D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9808" y="1725117"/>
              <a:ext cx="967782" cy="967782"/>
            </a:xfrm>
            <a:prstGeom prst="rect">
              <a:avLst/>
            </a:prstGeom>
          </p:spPr>
        </p:pic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2D4FE1E6-B154-4442-9A9F-F8732415A66D}"/>
              </a:ext>
            </a:extLst>
          </p:cNvPr>
          <p:cNvGrpSpPr/>
          <p:nvPr/>
        </p:nvGrpSpPr>
        <p:grpSpPr>
          <a:xfrm>
            <a:off x="13729063" y="3001838"/>
            <a:ext cx="4558937" cy="1744023"/>
            <a:chOff x="13729063" y="3019258"/>
            <a:chExt cx="4558937" cy="1744023"/>
          </a:xfrm>
        </p:grpSpPr>
        <p:pic>
          <p:nvPicPr>
            <p:cNvPr id="31" name="Immagine 30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B1F30697-E010-4732-90DE-E0A51E4BE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9063" y="3019258"/>
              <a:ext cx="4558937" cy="1744023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4AFA92BB-9BCB-41B6-8CD9-39272DA3A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3984" y="3316171"/>
              <a:ext cx="967782" cy="967782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0E349FAA-F469-42CD-84E5-A55A56B11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2888" y="3399740"/>
              <a:ext cx="2104295" cy="795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60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50">
            <a:extLst>
              <a:ext uri="{FF2B5EF4-FFF2-40B4-BE49-F238E27FC236}">
                <a16:creationId xmlns:a16="http://schemas.microsoft.com/office/drawing/2014/main" id="{87AECC98-6545-48F6-BFA3-BC7260C7D0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823" y="2575524"/>
            <a:ext cx="12643405" cy="7699564"/>
          </a:xfrm>
          <a:prstGeom prst="rect">
            <a:avLst/>
          </a:prstGeom>
        </p:spPr>
      </p:pic>
      <p:pic>
        <p:nvPicPr>
          <p:cNvPr id="52" name="Picture 2" descr="C:\Users\JR-Video\Desktop\Checkpoint\FoodManagement\Presentation Elements\Images\Ipad-01.png">
            <a:extLst>
              <a:ext uri="{FF2B5EF4-FFF2-40B4-BE49-F238E27FC236}">
                <a16:creationId xmlns:a16="http://schemas.microsoft.com/office/drawing/2014/main" id="{9425455E-1857-4FC2-BCA3-8DB1DEA4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95" y="8220232"/>
            <a:ext cx="1718325" cy="1099335"/>
          </a:xfrm>
          <a:prstGeom prst="rect">
            <a:avLst/>
          </a:prstGeom>
          <a:noFill/>
        </p:spPr>
      </p:pic>
      <p:pic>
        <p:nvPicPr>
          <p:cNvPr id="26" name="Immagine 25" descr="Immagine che contiene traffico, luce, rosso, esterni&#10;&#10;Descrizione generata automaticamente">
            <a:extLst>
              <a:ext uri="{FF2B5EF4-FFF2-40B4-BE49-F238E27FC236}">
                <a16:creationId xmlns:a16="http://schemas.microsoft.com/office/drawing/2014/main" id="{CAB4DF83-D19D-4F56-AE72-28B334CD17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86" y="8285180"/>
            <a:ext cx="1407942" cy="969438"/>
          </a:xfrm>
          <a:prstGeom prst="rect">
            <a:avLst/>
          </a:prstGeom>
        </p:spPr>
      </p:pic>
      <p:pic>
        <p:nvPicPr>
          <p:cNvPr id="24" name="Immagine 23" descr="Immagine che contiene traffico, luce, esterni, segnale&#10;&#10;Descrizione generata automaticamente">
            <a:extLst>
              <a:ext uri="{FF2B5EF4-FFF2-40B4-BE49-F238E27FC236}">
                <a16:creationId xmlns:a16="http://schemas.microsoft.com/office/drawing/2014/main" id="{E45F2FE4-7E13-44C9-B4A0-11C215CC57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86" y="8285097"/>
            <a:ext cx="1407942" cy="969604"/>
          </a:xfrm>
          <a:prstGeom prst="rect">
            <a:avLst/>
          </a:prstGeom>
        </p:spPr>
      </p:pic>
      <p:grpSp>
        <p:nvGrpSpPr>
          <p:cNvPr id="62" name="Gruppo 61">
            <a:extLst>
              <a:ext uri="{FF2B5EF4-FFF2-40B4-BE49-F238E27FC236}">
                <a16:creationId xmlns:a16="http://schemas.microsoft.com/office/drawing/2014/main" id="{AEDB5A64-E98C-4BBD-9B52-7BC2AA1E9C3A}"/>
              </a:ext>
            </a:extLst>
          </p:cNvPr>
          <p:cNvGrpSpPr/>
          <p:nvPr/>
        </p:nvGrpSpPr>
        <p:grpSpPr>
          <a:xfrm>
            <a:off x="2636178" y="1706855"/>
            <a:ext cx="1004976" cy="1493645"/>
            <a:chOff x="4292342" y="1690017"/>
            <a:chExt cx="1004976" cy="149364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E244C55-05BB-4CCD-9637-9195C9140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343" y="2231170"/>
              <a:ext cx="1004974" cy="952492"/>
            </a:xfrm>
            <a:prstGeom prst="rect">
              <a:avLst/>
            </a:prstGeom>
          </p:spPr>
        </p:pic>
        <p:pic>
          <p:nvPicPr>
            <p:cNvPr id="5" name="Picture 4" descr="CheckpPoint - Halo">
              <a:extLst>
                <a:ext uri="{FF2B5EF4-FFF2-40B4-BE49-F238E27FC236}">
                  <a16:creationId xmlns:a16="http://schemas.microsoft.com/office/drawing/2014/main" id="{F1AFF7C6-C225-42A5-921A-2D5B2E533D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92342" y="1690017"/>
              <a:ext cx="1004976" cy="546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2E26C8BE-5882-4E79-A244-502AA322023F}"/>
              </a:ext>
            </a:extLst>
          </p:cNvPr>
          <p:cNvGrpSpPr/>
          <p:nvPr/>
        </p:nvGrpSpPr>
        <p:grpSpPr>
          <a:xfrm>
            <a:off x="6300372" y="7422730"/>
            <a:ext cx="504211" cy="453400"/>
            <a:chOff x="6418289" y="8021320"/>
            <a:chExt cx="504211" cy="453400"/>
          </a:xfrm>
        </p:grpSpPr>
        <p:pic>
          <p:nvPicPr>
            <p:cNvPr id="1026" name="Picture 2" descr="Image result for icona con carrello png">
              <a:extLst>
                <a:ext uri="{FF2B5EF4-FFF2-40B4-BE49-F238E27FC236}">
                  <a16:creationId xmlns:a16="http://schemas.microsoft.com/office/drawing/2014/main" id="{84925972-B7E0-49ED-AC07-2A1000BC4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icona uomo png">
              <a:extLst>
                <a:ext uri="{FF2B5EF4-FFF2-40B4-BE49-F238E27FC236}">
                  <a16:creationId xmlns:a16="http://schemas.microsoft.com/office/drawing/2014/main" id="{C418F9AA-1B35-449C-9B6E-D46E1E521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8D04CC9-289A-43FF-93B2-0DDBB1E552B1}"/>
              </a:ext>
            </a:extLst>
          </p:cNvPr>
          <p:cNvGrpSpPr/>
          <p:nvPr/>
        </p:nvGrpSpPr>
        <p:grpSpPr>
          <a:xfrm>
            <a:off x="5569595" y="7422730"/>
            <a:ext cx="504211" cy="453400"/>
            <a:chOff x="6418289" y="8021320"/>
            <a:chExt cx="504211" cy="453400"/>
          </a:xfrm>
        </p:grpSpPr>
        <p:pic>
          <p:nvPicPr>
            <p:cNvPr id="12" name="Picture 2" descr="Image result for icona con carrello png">
              <a:extLst>
                <a:ext uri="{FF2B5EF4-FFF2-40B4-BE49-F238E27FC236}">
                  <a16:creationId xmlns:a16="http://schemas.microsoft.com/office/drawing/2014/main" id="{B6D29999-4481-4325-8558-BB0DD1014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Image result for icona uomo png">
              <a:extLst>
                <a:ext uri="{FF2B5EF4-FFF2-40B4-BE49-F238E27FC236}">
                  <a16:creationId xmlns:a16="http://schemas.microsoft.com/office/drawing/2014/main" id="{5F77A3E7-E9EC-48DA-95FC-DCFE11B1A2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5A7DAAE-4B76-4E39-BF78-7AF15E48CCD7}"/>
              </a:ext>
            </a:extLst>
          </p:cNvPr>
          <p:cNvGrpSpPr/>
          <p:nvPr/>
        </p:nvGrpSpPr>
        <p:grpSpPr>
          <a:xfrm>
            <a:off x="4838820" y="7422730"/>
            <a:ext cx="504211" cy="453400"/>
            <a:chOff x="6418289" y="8021320"/>
            <a:chExt cx="504211" cy="453400"/>
          </a:xfrm>
        </p:grpSpPr>
        <p:pic>
          <p:nvPicPr>
            <p:cNvPr id="15" name="Picture 2" descr="Image result for icona con carrello png">
              <a:extLst>
                <a:ext uri="{FF2B5EF4-FFF2-40B4-BE49-F238E27FC236}">
                  <a16:creationId xmlns:a16="http://schemas.microsoft.com/office/drawing/2014/main" id="{416EA654-E810-4C47-8C4E-08D003E19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Image result for icona uomo png">
              <a:extLst>
                <a:ext uri="{FF2B5EF4-FFF2-40B4-BE49-F238E27FC236}">
                  <a16:creationId xmlns:a16="http://schemas.microsoft.com/office/drawing/2014/main" id="{5F6B9076-4630-41B4-8939-5D6C8D2F3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FC6454A-E580-435C-87C7-67F7BBA30137}"/>
              </a:ext>
            </a:extLst>
          </p:cNvPr>
          <p:cNvGrpSpPr/>
          <p:nvPr/>
        </p:nvGrpSpPr>
        <p:grpSpPr>
          <a:xfrm>
            <a:off x="4108045" y="7422730"/>
            <a:ext cx="504211" cy="453400"/>
            <a:chOff x="6418289" y="8021320"/>
            <a:chExt cx="504211" cy="453400"/>
          </a:xfrm>
        </p:grpSpPr>
        <p:pic>
          <p:nvPicPr>
            <p:cNvPr id="18" name="Picture 2" descr="Image result for icona con carrello png">
              <a:extLst>
                <a:ext uri="{FF2B5EF4-FFF2-40B4-BE49-F238E27FC236}">
                  <a16:creationId xmlns:a16="http://schemas.microsoft.com/office/drawing/2014/main" id="{4A098C9A-16C0-4DDF-BD42-6529251D8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icona uomo png">
              <a:extLst>
                <a:ext uri="{FF2B5EF4-FFF2-40B4-BE49-F238E27FC236}">
                  <a16:creationId xmlns:a16="http://schemas.microsoft.com/office/drawing/2014/main" id="{C0C10B21-3945-4F34-A032-E8F9DEDAE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B4C42049-125E-4C94-9348-DC87831239E6}"/>
              </a:ext>
            </a:extLst>
          </p:cNvPr>
          <p:cNvGrpSpPr/>
          <p:nvPr/>
        </p:nvGrpSpPr>
        <p:grpSpPr>
          <a:xfrm>
            <a:off x="3377270" y="7422730"/>
            <a:ext cx="504211" cy="453400"/>
            <a:chOff x="6418289" y="8021320"/>
            <a:chExt cx="504211" cy="453400"/>
          </a:xfrm>
        </p:grpSpPr>
        <p:pic>
          <p:nvPicPr>
            <p:cNvPr id="28" name="Picture 2" descr="Image result for icona con carrello png">
              <a:extLst>
                <a:ext uri="{FF2B5EF4-FFF2-40B4-BE49-F238E27FC236}">
                  <a16:creationId xmlns:a16="http://schemas.microsoft.com/office/drawing/2014/main" id="{BB44E6E9-701D-471E-BEAF-143319995C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Image result for icona uomo png">
              <a:extLst>
                <a:ext uri="{FF2B5EF4-FFF2-40B4-BE49-F238E27FC236}">
                  <a16:creationId xmlns:a16="http://schemas.microsoft.com/office/drawing/2014/main" id="{73F21809-8A45-4D3D-8B0C-A45222196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22D696CD-B419-494A-A66A-F4C3028D5D5A}"/>
              </a:ext>
            </a:extLst>
          </p:cNvPr>
          <p:cNvGrpSpPr/>
          <p:nvPr/>
        </p:nvGrpSpPr>
        <p:grpSpPr>
          <a:xfrm>
            <a:off x="2646495" y="7422730"/>
            <a:ext cx="504211" cy="453400"/>
            <a:chOff x="6418289" y="8021320"/>
            <a:chExt cx="504211" cy="453400"/>
          </a:xfrm>
        </p:grpSpPr>
        <p:pic>
          <p:nvPicPr>
            <p:cNvPr id="31" name="Picture 2" descr="Image result for icona con carrello png">
              <a:extLst>
                <a:ext uri="{FF2B5EF4-FFF2-40B4-BE49-F238E27FC236}">
                  <a16:creationId xmlns:a16="http://schemas.microsoft.com/office/drawing/2014/main" id="{E8438693-19C5-46FF-A8AF-AC8AF6651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Image result for icona uomo png">
              <a:extLst>
                <a:ext uri="{FF2B5EF4-FFF2-40B4-BE49-F238E27FC236}">
                  <a16:creationId xmlns:a16="http://schemas.microsoft.com/office/drawing/2014/main" id="{F73EA715-BF82-4DF0-BA7C-B8B240E0C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70BDF107-6A38-4A00-A1DF-9EDB6EFD9152}"/>
              </a:ext>
            </a:extLst>
          </p:cNvPr>
          <p:cNvGrpSpPr/>
          <p:nvPr/>
        </p:nvGrpSpPr>
        <p:grpSpPr>
          <a:xfrm>
            <a:off x="1915720" y="7422730"/>
            <a:ext cx="504211" cy="453400"/>
            <a:chOff x="6418289" y="8021320"/>
            <a:chExt cx="504211" cy="453400"/>
          </a:xfrm>
        </p:grpSpPr>
        <p:pic>
          <p:nvPicPr>
            <p:cNvPr id="34" name="Picture 2" descr="Image result for icona con carrello png">
              <a:extLst>
                <a:ext uri="{FF2B5EF4-FFF2-40B4-BE49-F238E27FC236}">
                  <a16:creationId xmlns:a16="http://schemas.microsoft.com/office/drawing/2014/main" id="{BA14F9D6-9B8F-4FB0-8AF5-A903EBFBC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Image result for icona uomo png">
              <a:extLst>
                <a:ext uri="{FF2B5EF4-FFF2-40B4-BE49-F238E27FC236}">
                  <a16:creationId xmlns:a16="http://schemas.microsoft.com/office/drawing/2014/main" id="{CBDF098F-6D90-47B0-B4B2-C2C976AA7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2B79B86C-2672-4FCF-BEEE-7EC07E8A9031}"/>
              </a:ext>
            </a:extLst>
          </p:cNvPr>
          <p:cNvGrpSpPr/>
          <p:nvPr/>
        </p:nvGrpSpPr>
        <p:grpSpPr>
          <a:xfrm>
            <a:off x="1184945" y="7422730"/>
            <a:ext cx="504211" cy="453400"/>
            <a:chOff x="6418289" y="8021320"/>
            <a:chExt cx="504211" cy="453400"/>
          </a:xfrm>
        </p:grpSpPr>
        <p:pic>
          <p:nvPicPr>
            <p:cNvPr id="37" name="Picture 2" descr="Image result for icona con carrello png">
              <a:extLst>
                <a:ext uri="{FF2B5EF4-FFF2-40B4-BE49-F238E27FC236}">
                  <a16:creationId xmlns:a16="http://schemas.microsoft.com/office/drawing/2014/main" id="{8DBDF8AC-7B54-47E7-8F91-6F35F86C9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Image result for icona uomo png">
              <a:extLst>
                <a:ext uri="{FF2B5EF4-FFF2-40B4-BE49-F238E27FC236}">
                  <a16:creationId xmlns:a16="http://schemas.microsoft.com/office/drawing/2014/main" id="{D77AFB3F-4FE2-415F-9B24-E44100EA2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C5EE6042-328D-490F-AD1F-D377701EA1DE}"/>
              </a:ext>
            </a:extLst>
          </p:cNvPr>
          <p:cNvGrpSpPr/>
          <p:nvPr/>
        </p:nvGrpSpPr>
        <p:grpSpPr>
          <a:xfrm>
            <a:off x="10857928" y="5193090"/>
            <a:ext cx="504211" cy="453400"/>
            <a:chOff x="6418289" y="8021320"/>
            <a:chExt cx="504211" cy="453400"/>
          </a:xfrm>
        </p:grpSpPr>
        <p:pic>
          <p:nvPicPr>
            <p:cNvPr id="40" name="Picture 2" descr="Image result for icona con carrello png">
              <a:extLst>
                <a:ext uri="{FF2B5EF4-FFF2-40B4-BE49-F238E27FC236}">
                  <a16:creationId xmlns:a16="http://schemas.microsoft.com/office/drawing/2014/main" id="{B912CCA7-D556-4485-AD94-B2F04951A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Image result for icona uomo png">
              <a:extLst>
                <a:ext uri="{FF2B5EF4-FFF2-40B4-BE49-F238E27FC236}">
                  <a16:creationId xmlns:a16="http://schemas.microsoft.com/office/drawing/2014/main" id="{53C48F7B-B819-43E0-AA33-76DE60466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3CECC21D-5E42-4D7E-AC38-A40E59273A96}"/>
              </a:ext>
            </a:extLst>
          </p:cNvPr>
          <p:cNvGrpSpPr/>
          <p:nvPr/>
        </p:nvGrpSpPr>
        <p:grpSpPr>
          <a:xfrm flipH="1">
            <a:off x="12640270" y="5378570"/>
            <a:ext cx="504211" cy="453400"/>
            <a:chOff x="6418289" y="8021320"/>
            <a:chExt cx="504211" cy="453400"/>
          </a:xfrm>
        </p:grpSpPr>
        <p:pic>
          <p:nvPicPr>
            <p:cNvPr id="43" name="Picture 2" descr="Image result for icona con carrello png">
              <a:extLst>
                <a:ext uri="{FF2B5EF4-FFF2-40B4-BE49-F238E27FC236}">
                  <a16:creationId xmlns:a16="http://schemas.microsoft.com/office/drawing/2014/main" id="{006A45E4-4E62-454C-AF2B-3854CD0D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Image result for icona uomo png">
              <a:extLst>
                <a:ext uri="{FF2B5EF4-FFF2-40B4-BE49-F238E27FC236}">
                  <a16:creationId xmlns:a16="http://schemas.microsoft.com/office/drawing/2014/main" id="{EFEA7DEA-8ED5-43FA-BBBD-2AFE8D608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F71D5ABA-BF85-41D7-A4D3-10B259F66076}"/>
              </a:ext>
            </a:extLst>
          </p:cNvPr>
          <p:cNvGrpSpPr/>
          <p:nvPr/>
        </p:nvGrpSpPr>
        <p:grpSpPr>
          <a:xfrm>
            <a:off x="13638608" y="5486138"/>
            <a:ext cx="504211" cy="453400"/>
            <a:chOff x="6418289" y="8021320"/>
            <a:chExt cx="504211" cy="453400"/>
          </a:xfrm>
        </p:grpSpPr>
        <p:pic>
          <p:nvPicPr>
            <p:cNvPr id="46" name="Picture 2" descr="Image result for icona con carrello png">
              <a:extLst>
                <a:ext uri="{FF2B5EF4-FFF2-40B4-BE49-F238E27FC236}">
                  <a16:creationId xmlns:a16="http://schemas.microsoft.com/office/drawing/2014/main" id="{8315DA04-0E79-4857-B5B1-124BD1386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Image result for icona uomo png">
              <a:extLst>
                <a:ext uri="{FF2B5EF4-FFF2-40B4-BE49-F238E27FC236}">
                  <a16:creationId xmlns:a16="http://schemas.microsoft.com/office/drawing/2014/main" id="{42F2925A-04D9-4F25-BE9A-6A1CD9C12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DB477A98-9EDF-4154-AE41-61EC9A7FE6F1}"/>
              </a:ext>
            </a:extLst>
          </p:cNvPr>
          <p:cNvGrpSpPr/>
          <p:nvPr/>
        </p:nvGrpSpPr>
        <p:grpSpPr>
          <a:xfrm>
            <a:off x="8067382" y="5838696"/>
            <a:ext cx="504211" cy="453400"/>
            <a:chOff x="6418289" y="8021320"/>
            <a:chExt cx="504211" cy="453400"/>
          </a:xfrm>
        </p:grpSpPr>
        <p:pic>
          <p:nvPicPr>
            <p:cNvPr id="49" name="Picture 2" descr="Image result for icona con carrello png">
              <a:extLst>
                <a:ext uri="{FF2B5EF4-FFF2-40B4-BE49-F238E27FC236}">
                  <a16:creationId xmlns:a16="http://schemas.microsoft.com/office/drawing/2014/main" id="{1C825DC5-CF17-43C5-8F71-2ACAFD88E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 descr="Image result for icona uomo png">
              <a:extLst>
                <a:ext uri="{FF2B5EF4-FFF2-40B4-BE49-F238E27FC236}">
                  <a16:creationId xmlns:a16="http://schemas.microsoft.com/office/drawing/2014/main" id="{90E72AC3-00DB-4FAA-B642-84933584B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3D5185C1-FA06-49BA-A52B-F7BB4C5CED8A}"/>
              </a:ext>
            </a:extLst>
          </p:cNvPr>
          <p:cNvGrpSpPr/>
          <p:nvPr/>
        </p:nvGrpSpPr>
        <p:grpSpPr>
          <a:xfrm>
            <a:off x="7956510" y="1362362"/>
            <a:ext cx="3598654" cy="1847850"/>
            <a:chOff x="13393865" y="1376184"/>
            <a:chExt cx="3598654" cy="1847850"/>
          </a:xfrm>
        </p:grpSpPr>
        <p:pic>
          <p:nvPicPr>
            <p:cNvPr id="6" name="Picture 12" descr="Risultato immagini per inhand ir615">
              <a:extLst>
                <a:ext uri="{FF2B5EF4-FFF2-40B4-BE49-F238E27FC236}">
                  <a16:creationId xmlns:a16="http://schemas.microsoft.com/office/drawing/2014/main" id="{42CC98C4-345B-4DEA-A9D3-2CF9F67F1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93865" y="1376184"/>
              <a:ext cx="2466975" cy="1847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0" descr="Risultato immagini per server icon">
              <a:extLst>
                <a:ext uri="{FF2B5EF4-FFF2-40B4-BE49-F238E27FC236}">
                  <a16:creationId xmlns:a16="http://schemas.microsoft.com/office/drawing/2014/main" id="{13D75CCB-A524-4423-803D-E2B977D436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6792" y="1959946"/>
              <a:ext cx="1075727" cy="107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2F257AAA-FF69-4884-8A58-9614ADA79087}"/>
              </a:ext>
            </a:extLst>
          </p:cNvPr>
          <p:cNvGrpSpPr/>
          <p:nvPr/>
        </p:nvGrpSpPr>
        <p:grpSpPr>
          <a:xfrm>
            <a:off x="13194045" y="6543555"/>
            <a:ext cx="504211" cy="453400"/>
            <a:chOff x="6418289" y="8021320"/>
            <a:chExt cx="504211" cy="453400"/>
          </a:xfrm>
        </p:grpSpPr>
        <p:pic>
          <p:nvPicPr>
            <p:cNvPr id="80" name="Picture 2" descr="Image result for icona con carrello png">
              <a:extLst>
                <a:ext uri="{FF2B5EF4-FFF2-40B4-BE49-F238E27FC236}">
                  <a16:creationId xmlns:a16="http://schemas.microsoft.com/office/drawing/2014/main" id="{1E7961E9-1EB5-4FD2-8FCD-55B0E8736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6" descr="Image result for icona uomo png">
              <a:extLst>
                <a:ext uri="{FF2B5EF4-FFF2-40B4-BE49-F238E27FC236}">
                  <a16:creationId xmlns:a16="http://schemas.microsoft.com/office/drawing/2014/main" id="{7FE1BE13-9249-4C8F-94F5-A4839F675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80A3C0E4-6189-47D8-A574-FEE8E09DA59B}"/>
              </a:ext>
            </a:extLst>
          </p:cNvPr>
          <p:cNvGrpSpPr/>
          <p:nvPr/>
        </p:nvGrpSpPr>
        <p:grpSpPr>
          <a:xfrm flipH="1">
            <a:off x="15614876" y="7084118"/>
            <a:ext cx="504211" cy="453400"/>
            <a:chOff x="6418289" y="8021320"/>
            <a:chExt cx="504211" cy="453400"/>
          </a:xfrm>
        </p:grpSpPr>
        <p:pic>
          <p:nvPicPr>
            <p:cNvPr id="83" name="Picture 2" descr="Image result for icona con carrello png">
              <a:extLst>
                <a:ext uri="{FF2B5EF4-FFF2-40B4-BE49-F238E27FC236}">
                  <a16:creationId xmlns:a16="http://schemas.microsoft.com/office/drawing/2014/main" id="{552A05A6-0187-44D7-B993-63C28DCDB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6" descr="Image result for icona uomo png">
              <a:extLst>
                <a:ext uri="{FF2B5EF4-FFF2-40B4-BE49-F238E27FC236}">
                  <a16:creationId xmlns:a16="http://schemas.microsoft.com/office/drawing/2014/main" id="{81508160-394A-4314-8BCB-AB8B0466F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5" name="Gruppo 84">
            <a:extLst>
              <a:ext uri="{FF2B5EF4-FFF2-40B4-BE49-F238E27FC236}">
                <a16:creationId xmlns:a16="http://schemas.microsoft.com/office/drawing/2014/main" id="{1A7DD468-3617-4F51-8B1D-F3F725E2A8C4}"/>
              </a:ext>
            </a:extLst>
          </p:cNvPr>
          <p:cNvGrpSpPr/>
          <p:nvPr/>
        </p:nvGrpSpPr>
        <p:grpSpPr>
          <a:xfrm flipH="1">
            <a:off x="12572502" y="8132457"/>
            <a:ext cx="504211" cy="453400"/>
            <a:chOff x="6418289" y="8021320"/>
            <a:chExt cx="504211" cy="453400"/>
          </a:xfrm>
        </p:grpSpPr>
        <p:pic>
          <p:nvPicPr>
            <p:cNvPr id="86" name="Picture 2" descr="Image result for icona con carrello png">
              <a:extLst>
                <a:ext uri="{FF2B5EF4-FFF2-40B4-BE49-F238E27FC236}">
                  <a16:creationId xmlns:a16="http://schemas.microsoft.com/office/drawing/2014/main" id="{1FBC474B-F14B-4EF5-AAF6-882B3A7A5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6" descr="Image result for icona uomo png">
              <a:extLst>
                <a:ext uri="{FF2B5EF4-FFF2-40B4-BE49-F238E27FC236}">
                  <a16:creationId xmlns:a16="http://schemas.microsoft.com/office/drawing/2014/main" id="{996AAFEC-3538-4575-A869-B49F3E88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Gruppo 87">
            <a:extLst>
              <a:ext uri="{FF2B5EF4-FFF2-40B4-BE49-F238E27FC236}">
                <a16:creationId xmlns:a16="http://schemas.microsoft.com/office/drawing/2014/main" id="{292D1BB5-9BE0-41D0-987F-B08A7A54664B}"/>
              </a:ext>
            </a:extLst>
          </p:cNvPr>
          <p:cNvGrpSpPr/>
          <p:nvPr/>
        </p:nvGrpSpPr>
        <p:grpSpPr>
          <a:xfrm flipH="1">
            <a:off x="11221849" y="7310818"/>
            <a:ext cx="504211" cy="453400"/>
            <a:chOff x="6418289" y="8021320"/>
            <a:chExt cx="504211" cy="453400"/>
          </a:xfrm>
        </p:grpSpPr>
        <p:pic>
          <p:nvPicPr>
            <p:cNvPr id="89" name="Picture 2" descr="Image result for icona con carrello png">
              <a:extLst>
                <a:ext uri="{FF2B5EF4-FFF2-40B4-BE49-F238E27FC236}">
                  <a16:creationId xmlns:a16="http://schemas.microsoft.com/office/drawing/2014/main" id="{16B14BB1-69D3-4AE4-8A87-22E29697E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6" descr="Image result for icona uomo png">
              <a:extLst>
                <a:ext uri="{FF2B5EF4-FFF2-40B4-BE49-F238E27FC236}">
                  <a16:creationId xmlns:a16="http://schemas.microsoft.com/office/drawing/2014/main" id="{4CD47E15-D953-42D4-9B6B-25306AA57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" name="Gruppo 94">
            <a:extLst>
              <a:ext uri="{FF2B5EF4-FFF2-40B4-BE49-F238E27FC236}">
                <a16:creationId xmlns:a16="http://schemas.microsoft.com/office/drawing/2014/main" id="{5579102F-DB81-41CC-8A70-87D0E49E4083}"/>
              </a:ext>
            </a:extLst>
          </p:cNvPr>
          <p:cNvGrpSpPr/>
          <p:nvPr/>
        </p:nvGrpSpPr>
        <p:grpSpPr>
          <a:xfrm flipH="1">
            <a:off x="9668556" y="6538087"/>
            <a:ext cx="504211" cy="453400"/>
            <a:chOff x="6418289" y="8021320"/>
            <a:chExt cx="504211" cy="453400"/>
          </a:xfrm>
        </p:grpSpPr>
        <p:pic>
          <p:nvPicPr>
            <p:cNvPr id="96" name="Picture 2" descr="Image result for icona con carrello png">
              <a:extLst>
                <a:ext uri="{FF2B5EF4-FFF2-40B4-BE49-F238E27FC236}">
                  <a16:creationId xmlns:a16="http://schemas.microsoft.com/office/drawing/2014/main" id="{63E3ACBC-EB52-4379-8744-8B851303D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6" descr="Image result for icona uomo png">
              <a:extLst>
                <a:ext uri="{FF2B5EF4-FFF2-40B4-BE49-F238E27FC236}">
                  <a16:creationId xmlns:a16="http://schemas.microsoft.com/office/drawing/2014/main" id="{B0B1AC5C-2417-48CE-A815-4BC3E898D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B031B238-0166-4AB0-BA5E-00C71923892B}"/>
              </a:ext>
            </a:extLst>
          </p:cNvPr>
          <p:cNvGrpSpPr/>
          <p:nvPr/>
        </p:nvGrpSpPr>
        <p:grpSpPr>
          <a:xfrm flipH="1">
            <a:off x="12011275" y="6316855"/>
            <a:ext cx="504211" cy="453400"/>
            <a:chOff x="6418289" y="8021320"/>
            <a:chExt cx="504211" cy="453400"/>
          </a:xfrm>
        </p:grpSpPr>
        <p:pic>
          <p:nvPicPr>
            <p:cNvPr id="99" name="Picture 2" descr="Image result for icona con carrello png">
              <a:extLst>
                <a:ext uri="{FF2B5EF4-FFF2-40B4-BE49-F238E27FC236}">
                  <a16:creationId xmlns:a16="http://schemas.microsoft.com/office/drawing/2014/main" id="{753DE234-F365-4A96-A9EE-4F4F2D125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627" y="8179762"/>
              <a:ext cx="319873" cy="2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 descr="Image result for icona uomo png">
              <a:extLst>
                <a:ext uri="{FF2B5EF4-FFF2-40B4-BE49-F238E27FC236}">
                  <a16:creationId xmlns:a16="http://schemas.microsoft.com/office/drawing/2014/main" id="{032614E5-C0FC-4549-9B28-BFBDD81DB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prstClr val="black"/>
                <a:srgbClr val="EF0A0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289" y="8021320"/>
              <a:ext cx="244835" cy="41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" name="Immagine 102" descr="Immagine che contiene tavolo, bianco, aria, ombrello&#10;&#10;Descrizione generata automaticamente">
            <a:extLst>
              <a:ext uri="{FF2B5EF4-FFF2-40B4-BE49-F238E27FC236}">
                <a16:creationId xmlns:a16="http://schemas.microsoft.com/office/drawing/2014/main" id="{B4290F1D-8D64-4C8F-AE9A-7CA626363F8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6314" y="2310334"/>
            <a:ext cx="1336478" cy="925140"/>
          </a:xfrm>
          <a:prstGeom prst="rect">
            <a:avLst/>
          </a:prstGeom>
        </p:spPr>
      </p:pic>
      <p:pic>
        <p:nvPicPr>
          <p:cNvPr id="105" name="Immagine 104" descr="Immagine che contiene tavolo, bianco, aria, ombrello&#10;&#10;Descrizione generata automaticamente">
            <a:extLst>
              <a:ext uri="{FF2B5EF4-FFF2-40B4-BE49-F238E27FC236}">
                <a16:creationId xmlns:a16="http://schemas.microsoft.com/office/drawing/2014/main" id="{5D4E993F-F7DA-41BB-B356-D70C9C2AEF8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7516" y="2340365"/>
            <a:ext cx="1336478" cy="925140"/>
          </a:xfrm>
          <a:prstGeom prst="rect">
            <a:avLst/>
          </a:prstGeom>
        </p:spPr>
      </p:pic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2EC61BAC-6CB3-498A-BBE7-1651365D33F8}"/>
              </a:ext>
            </a:extLst>
          </p:cNvPr>
          <p:cNvSpPr txBox="1"/>
          <p:nvPr/>
        </p:nvSpPr>
        <p:spPr>
          <a:xfrm>
            <a:off x="7076216" y="8959507"/>
            <a:ext cx="102616" cy="16487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it-IT" sz="1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C49A40C3-CE18-4E1B-A1CA-BE0266425D34}"/>
              </a:ext>
            </a:extLst>
          </p:cNvPr>
          <p:cNvSpPr txBox="1"/>
          <p:nvPr/>
        </p:nvSpPr>
        <p:spPr>
          <a:xfrm>
            <a:off x="7076216" y="8961317"/>
            <a:ext cx="102616" cy="16487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it-IT" sz="1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E5624265-5FA4-4FE8-AF78-A0F568F2E687}"/>
              </a:ext>
            </a:extLst>
          </p:cNvPr>
          <p:cNvSpPr txBox="1"/>
          <p:nvPr/>
        </p:nvSpPr>
        <p:spPr>
          <a:xfrm>
            <a:off x="7076216" y="8964144"/>
            <a:ext cx="102616" cy="16487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it-IT" sz="1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9BF6D024-2A3E-4F28-B416-8538FB0ABDB2}"/>
              </a:ext>
            </a:extLst>
          </p:cNvPr>
          <p:cNvSpPr txBox="1"/>
          <p:nvPr/>
        </p:nvSpPr>
        <p:spPr>
          <a:xfrm>
            <a:off x="7076216" y="8959507"/>
            <a:ext cx="102616" cy="16487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it-IT" sz="1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4DF0E235-B452-4481-8C0D-F769B00BFCC5}"/>
              </a:ext>
            </a:extLst>
          </p:cNvPr>
          <p:cNvSpPr txBox="1"/>
          <p:nvPr/>
        </p:nvSpPr>
        <p:spPr>
          <a:xfrm>
            <a:off x="7073608" y="8959507"/>
            <a:ext cx="107833" cy="1666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it-IT" sz="1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4AB717D8-24CA-438B-89CA-22DE713CFA07}"/>
              </a:ext>
            </a:extLst>
          </p:cNvPr>
          <p:cNvSpPr txBox="1"/>
          <p:nvPr/>
        </p:nvSpPr>
        <p:spPr>
          <a:xfrm>
            <a:off x="7073608" y="8961902"/>
            <a:ext cx="107833" cy="1666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it-IT" sz="1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3C14E5F0-8EBD-475B-B02F-7A521F6FA045}"/>
              </a:ext>
            </a:extLst>
          </p:cNvPr>
          <p:cNvSpPr txBox="1"/>
          <p:nvPr/>
        </p:nvSpPr>
        <p:spPr>
          <a:xfrm>
            <a:off x="7073608" y="8961902"/>
            <a:ext cx="107833" cy="1666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55959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3.79571E-6 L 0.08758 0.00772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38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11111E-6 4.89122E-7 L 0.05035 -0.07267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" y="-36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6" presetClass="path" presetSubtype="0" accel="50000" decel="5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2.08333E-6 -2.68477E-7 L -0.04071 -0.04984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-3.79571E-6 L 0.11675 0.00726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3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3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300"/>
                            </p:stCondLst>
                            <p:childTnLst>
                              <p:par>
                                <p:cTn id="7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-0.01188 L 0.05243 0.05046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50"/>
                            </p:stCondLst>
                            <p:childTnLst>
                              <p:par>
                                <p:cTn id="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2973E-6 L -0.06945 -0.08779 " pathEditMode="relative" rAng="0" ptsTypes="AA">
                                      <p:cBhvr>
                                        <p:cTn id="8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-4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9571E-6 L 0.16154 0.01127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8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8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8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24055E-6 L 0.01337 0.04182 " pathEditMode="relative" rAng="0" ptsTypes="AA">
                                      <p:cBhvr>
                                        <p:cTn id="9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50"/>
                            </p:stCondLst>
                            <p:childTnLst>
                              <p:par>
                                <p:cTn id="10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9571E-6 L 0.19548 0.00648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5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550"/>
                            </p:stCondLst>
                            <p:childTnLst>
                              <p:par>
                                <p:cTn id="11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4282E-6 L 0.06563 0.06341 " pathEditMode="relative" rAng="0" ptsTypes="AA">
                                      <p:cBhvr>
                                        <p:cTn id="11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3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300"/>
                            </p:stCondLst>
                            <p:childTnLst>
                              <p:par>
                                <p:cTn id="1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9571E-6 L 0.2296 0.01127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3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300"/>
                            </p:stCondLst>
                            <p:childTnLst>
                              <p:par>
                                <p:cTn id="12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096E-6 L -0.0447 0.05354 " pathEditMode="relative" rAng="0" ptsTypes="AA">
                                      <p:cBhvr>
                                        <p:cTn id="12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9571E-6 L 0.28264 0.00926 " pathEditMode="relative" rAng="0" ptsTypes="AA">
                                      <p:cBhvr>
                                        <p:cTn id="1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5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05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050"/>
                            </p:stCondLst>
                            <p:childTnLst>
                              <p:par>
                                <p:cTn id="14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9337E-6 L -0.04001 -0.03255 " pathEditMode="relative" rAng="0" ptsTypes="AA">
                                      <p:cBhvr>
                                        <p:cTn id="14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-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9571E-6 L 0.31996 0.01327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8" y="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1.50285E-6 L -0.08316 0.09227 " pathEditMode="relative" rAng="0" ptsTypes="AA">
                                      <p:cBhvr>
                                        <p:cTn id="160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8" y="4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550"/>
                            </p:stCondLst>
                            <p:childTnLst>
                              <p:par>
                                <p:cTn id="16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63354E-6 L -0.04089 -0.04011 " pathEditMode="relative" rAng="0" ptsTypes="AA">
                                      <p:cBhvr>
                                        <p:cTn id="16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-2006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6300"/>
                            </p:stCondLst>
                            <p:childTnLst>
                              <p:par>
                                <p:cTn id="1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-3.79571E-6 L 0.35529 0.00463 " pathEditMode="relative" rAng="0" ptsTypes="AA">
                                      <p:cBhvr>
                                        <p:cTn id="1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31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allAtOnce"/>
      <p:bldP spid="92" grpId="0" build="allAtOnce"/>
      <p:bldP spid="91" grpId="0" build="allAtOnce"/>
      <p:bldP spid="78" grpId="0" build="allAtOnce"/>
      <p:bldP spid="77" grpId="0" build="allAtOnce"/>
      <p:bldP spid="110" grpId="0" build="allAtOnce"/>
      <p:bldP spid="1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35F875F-7602-4071-8A69-6BC6664781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1504334" y="3557728"/>
            <a:ext cx="6603345" cy="481411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it-IT" b="1" err="1"/>
              <a:t>SmartOccupancy</a:t>
            </a:r>
            <a:r>
              <a:rPr lang="it-IT"/>
              <a:t> fornisce agli utenti il sensore più accurato del mercato: </a:t>
            </a:r>
            <a:r>
              <a:rPr lang="it-IT" sz="2000" b="1"/>
              <a:t>98%</a:t>
            </a:r>
            <a:r>
              <a:rPr lang="it-IT"/>
              <a:t>, è la percentuale di accuratezza della visibilità dei livelli di occupazione</a:t>
            </a:r>
            <a:r>
              <a:rPr lang="en-GB"/>
              <a:t> in tempo </a:t>
            </a:r>
            <a:r>
              <a:rPr lang="it-IT"/>
              <a:t>reale</a:t>
            </a:r>
            <a:r>
              <a:rPr lang="en-GB"/>
              <a:t>.</a:t>
            </a:r>
          </a:p>
          <a:p>
            <a:endParaRPr lang="en-GB"/>
          </a:p>
          <a:p>
            <a:pPr marL="285750" indent="-285750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57788E"/>
                </a:solidFill>
              </a:rPr>
              <a:t>Facile</a:t>
            </a:r>
            <a:r>
              <a:rPr lang="it-IT">
                <a:solidFill>
                  <a:srgbClr val="57788E"/>
                </a:solidFill>
              </a:rPr>
              <a:t> da implementare</a:t>
            </a:r>
          </a:p>
          <a:p>
            <a:pPr marL="285750" indent="-285750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57788E"/>
                </a:solidFill>
              </a:rPr>
              <a:t>Interfacciabile con </a:t>
            </a:r>
            <a:r>
              <a:rPr lang="it-IT" b="1">
                <a:solidFill>
                  <a:srgbClr val="57788E"/>
                </a:solidFill>
              </a:rPr>
              <a:t>cancelletti</a:t>
            </a:r>
            <a:r>
              <a:rPr lang="it-IT">
                <a:solidFill>
                  <a:srgbClr val="57788E"/>
                </a:solidFill>
              </a:rPr>
              <a:t> e </a:t>
            </a:r>
            <a:r>
              <a:rPr lang="it-IT" b="1">
                <a:solidFill>
                  <a:srgbClr val="57788E"/>
                </a:solidFill>
              </a:rPr>
              <a:t>porte automatiche</a:t>
            </a:r>
          </a:p>
          <a:p>
            <a:pPr marL="285750" indent="-285750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57788E"/>
                </a:solidFill>
              </a:rPr>
              <a:t>Non</a:t>
            </a:r>
            <a:r>
              <a:rPr lang="it-IT">
                <a:solidFill>
                  <a:srgbClr val="57788E"/>
                </a:solidFill>
              </a:rPr>
              <a:t> necessita di </a:t>
            </a:r>
            <a:r>
              <a:rPr lang="it-IT" b="1">
                <a:solidFill>
                  <a:srgbClr val="57788E"/>
                </a:solidFill>
              </a:rPr>
              <a:t>personale dedicato </a:t>
            </a:r>
            <a:r>
              <a:rPr lang="it-IT">
                <a:solidFill>
                  <a:srgbClr val="57788E"/>
                </a:solidFill>
              </a:rPr>
              <a:t>al monitoraggio degli ingressi</a:t>
            </a:r>
          </a:p>
          <a:p>
            <a:pPr marL="285750" indent="-285750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57788E"/>
                </a:solidFill>
              </a:rPr>
              <a:t>Può gestire anche </a:t>
            </a:r>
            <a:r>
              <a:rPr lang="it-IT" b="1">
                <a:solidFill>
                  <a:srgbClr val="57788E"/>
                </a:solidFill>
              </a:rPr>
              <a:t>aree specifiche </a:t>
            </a:r>
            <a:r>
              <a:rPr lang="it-IT">
                <a:solidFill>
                  <a:srgbClr val="57788E"/>
                </a:solidFill>
              </a:rPr>
              <a:t>all’interno del punto vendita</a:t>
            </a:r>
          </a:p>
          <a:p>
            <a:pPr marL="285750" indent="-285750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57788E"/>
                </a:solidFill>
              </a:rPr>
              <a:t>Con </a:t>
            </a:r>
            <a:r>
              <a:rPr lang="it-IT" err="1">
                <a:solidFill>
                  <a:srgbClr val="57788E"/>
                </a:solidFill>
              </a:rPr>
              <a:t>SmartOccupancy</a:t>
            </a:r>
            <a:r>
              <a:rPr lang="it-IT">
                <a:solidFill>
                  <a:srgbClr val="57788E"/>
                </a:solidFill>
              </a:rPr>
              <a:t> tutti i punti vendita sono già dotati di una soluzione completa di </a:t>
            </a:r>
            <a:r>
              <a:rPr lang="it-IT" b="1">
                <a:solidFill>
                  <a:srgbClr val="57788E"/>
                </a:solidFill>
              </a:rPr>
              <a:t>contapersone per analisi dei flussi</a:t>
            </a:r>
            <a:r>
              <a:rPr lang="it-IT">
                <a:solidFill>
                  <a:srgbClr val="57788E"/>
                </a:solidFill>
              </a:rPr>
              <a:t>.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18154F9-83F2-3342-AC4D-DCEA12FF9919}"/>
              </a:ext>
            </a:extLst>
          </p:cNvPr>
          <p:cNvCxnSpPr/>
          <p:nvPr/>
        </p:nvCxnSpPr>
        <p:spPr>
          <a:xfrm>
            <a:off x="1269571" y="3606938"/>
            <a:ext cx="0" cy="1609280"/>
          </a:xfrm>
          <a:prstGeom prst="line">
            <a:avLst/>
          </a:prstGeom>
          <a:ln w="50800">
            <a:solidFill>
              <a:srgbClr val="DA291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8" name="Picture 6">
            <a:extLst>
              <a:ext uri="{FF2B5EF4-FFF2-40B4-BE49-F238E27FC236}">
                <a16:creationId xmlns:a16="http://schemas.microsoft.com/office/drawing/2014/main" id="{5FEFB2B8-824F-4892-9136-9952D46FD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260" y="2860984"/>
            <a:ext cx="729615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596EABA8-F393-477C-8DE8-018B743591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69571" y="2041956"/>
            <a:ext cx="7555230" cy="819028"/>
          </a:xfrm>
        </p:spPr>
        <p:txBody>
          <a:bodyPr/>
          <a:lstStyle/>
          <a:p>
            <a:r>
              <a:rPr lang="it-IT">
                <a:solidFill>
                  <a:srgbClr val="57788E"/>
                </a:solidFill>
              </a:rPr>
              <a:t>SMART OCCUPANCY</a:t>
            </a:r>
          </a:p>
          <a:p>
            <a:endParaRPr lang="it-IT"/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FF440B70-6AE6-4FC9-A07B-4851608C848C}"/>
              </a:ext>
            </a:extLst>
          </p:cNvPr>
          <p:cNvSpPr txBox="1">
            <a:spLocks/>
          </p:cNvSpPr>
          <p:nvPr/>
        </p:nvSpPr>
        <p:spPr>
          <a:xfrm>
            <a:off x="1503701" y="2738700"/>
            <a:ext cx="7470180" cy="819028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Numero di persone nel punto vendita in tempo reale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precisione è fondamentale.</a:t>
            </a:r>
          </a:p>
        </p:txBody>
      </p:sp>
    </p:spTree>
    <p:extLst>
      <p:ext uri="{BB962C8B-B14F-4D97-AF65-F5344CB8AC3E}">
        <p14:creationId xmlns:p14="http://schemas.microsoft.com/office/powerpoint/2010/main" val="2363668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egnaposto immagine 16">
            <a:extLst>
              <a:ext uri="{FF2B5EF4-FFF2-40B4-BE49-F238E27FC236}">
                <a16:creationId xmlns:a16="http://schemas.microsoft.com/office/drawing/2014/main" id="{245E54F2-FE3D-4DD8-B0B4-B056F6A3BE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9" name="Segnaposto immagine 28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id="{98B39B0E-1993-4E3F-856D-1DC109F6CE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7" name="Segnaposto immagine 2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6902EC2-E8F6-4EC1-9ED6-E0B1319575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2" name="Segnaposto 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DDB28E45-7EF5-4CC1-AA10-3C26867C01B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6005472-A527-48CB-A6F4-E24F4EAC4D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68012" y="3557728"/>
            <a:ext cx="6508627" cy="4814112"/>
          </a:xfrm>
        </p:spPr>
        <p:txBody>
          <a:bodyPr/>
          <a:lstStyle/>
          <a:p>
            <a:r>
              <a:rPr lang="it-IT"/>
              <a:t>Installando le camere solo agli ingressi, e inserendo i parametri della permanenza media del consumatore sulla nostra piattaforma, l’algoritmo stima la presenza dei clienti in tempo reale all’interno del punto vendita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CC72510-FF69-4F82-BCC3-BE36B0F8CB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68012" y="3030747"/>
            <a:ext cx="6331197" cy="819028"/>
          </a:xfrm>
        </p:spPr>
        <p:txBody>
          <a:bodyPr/>
          <a:lstStyle/>
          <a:p>
            <a:r>
              <a:rPr lang="it-IT"/>
              <a:t>Smart </a:t>
            </a:r>
            <a:r>
              <a:rPr lang="it-IT" err="1"/>
              <a:t>Occupancy</a:t>
            </a:r>
            <a:r>
              <a:rPr lang="it-IT"/>
              <a:t> con Algoritmo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81015A-B63A-4174-A7B6-A8133C158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48" y="5935518"/>
            <a:ext cx="4829984" cy="360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3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15">
            <a:extLst>
              <a:ext uri="{FF2B5EF4-FFF2-40B4-BE49-F238E27FC236}">
                <a16:creationId xmlns:a16="http://schemas.microsoft.com/office/drawing/2014/main" id="{D9ED7C9E-AD24-49CC-841D-1EF5C7F98832}"/>
              </a:ext>
            </a:extLst>
          </p:cNvPr>
          <p:cNvSpPr txBox="1"/>
          <p:nvPr/>
        </p:nvSpPr>
        <p:spPr>
          <a:xfrm>
            <a:off x="5398242" y="4931938"/>
            <a:ext cx="3327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57788E"/>
                </a:solidFill>
              </a:rPr>
              <a:t>Visualizzazione</a:t>
            </a:r>
            <a:r>
              <a:rPr lang="en-US" sz="2000" b="1" dirty="0">
                <a:solidFill>
                  <a:srgbClr val="57788E"/>
                </a:solidFill>
              </a:rPr>
              <a:t> Mobile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43" name="Immagine 42" descr="Immagine che contiene testo, esterni, elettronico, cellulare&#10;&#10;Descrizione generata automaticamente">
            <a:extLst>
              <a:ext uri="{FF2B5EF4-FFF2-40B4-BE49-F238E27FC236}">
                <a16:creationId xmlns:a16="http://schemas.microsoft.com/office/drawing/2014/main" id="{6799DAB2-D0A3-49B6-A214-0980FAC917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31" y="5342680"/>
            <a:ext cx="1297582" cy="2585566"/>
          </a:xfrm>
          <a:prstGeom prst="rect">
            <a:avLst/>
          </a:prstGeom>
        </p:spPr>
      </p:pic>
      <p:pic>
        <p:nvPicPr>
          <p:cNvPr id="23" name="Immagine 22" descr="Immagine che contiene traffico, luce, esterni, rosso&#10;&#10;Descrizione generata automaticamente">
            <a:extLst>
              <a:ext uri="{FF2B5EF4-FFF2-40B4-BE49-F238E27FC236}">
                <a16:creationId xmlns:a16="http://schemas.microsoft.com/office/drawing/2014/main" id="{F93E3D47-85E2-44B8-BB2B-14754621B0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56" y="7751253"/>
            <a:ext cx="872568" cy="1553889"/>
          </a:xfrm>
          <a:prstGeom prst="rect">
            <a:avLst/>
          </a:prstGeom>
        </p:spPr>
      </p:pic>
      <p:pic>
        <p:nvPicPr>
          <p:cNvPr id="26" name="Immagine 25" descr="Immagine che contiene traffico, luce, esterni, rosso&#10;&#10;Descrizione generata automaticamente">
            <a:extLst>
              <a:ext uri="{FF2B5EF4-FFF2-40B4-BE49-F238E27FC236}">
                <a16:creationId xmlns:a16="http://schemas.microsoft.com/office/drawing/2014/main" id="{8EC87A08-8F4A-48B6-809E-38F6C7F01D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56" y="7751253"/>
            <a:ext cx="872568" cy="15538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0D0A79-7861-4737-B891-83E6E0E711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20528" y="2137532"/>
            <a:ext cx="6412271" cy="819028"/>
          </a:xfrm>
        </p:spPr>
        <p:txBody>
          <a:bodyPr/>
          <a:lstStyle/>
          <a:p>
            <a:r>
              <a:rPr lang="en-GB" err="1">
                <a:solidFill>
                  <a:srgbClr val="57788E"/>
                </a:solidFill>
              </a:rPr>
              <a:t>SmartOccupancy</a:t>
            </a:r>
            <a:endParaRPr lang="en-GB">
              <a:solidFill>
                <a:srgbClr val="57788E"/>
              </a:solidFill>
            </a:endParaRPr>
          </a:p>
        </p:txBody>
      </p:sp>
      <p:cxnSp>
        <p:nvCxnSpPr>
          <p:cNvPr id="6" name="Conector recto 33">
            <a:extLst>
              <a:ext uri="{FF2B5EF4-FFF2-40B4-BE49-F238E27FC236}">
                <a16:creationId xmlns:a16="http://schemas.microsoft.com/office/drawing/2014/main" id="{AA3937F7-7B9F-40DC-BF3A-3CABD93EF043}"/>
              </a:ext>
            </a:extLst>
          </p:cNvPr>
          <p:cNvCxnSpPr/>
          <p:nvPr/>
        </p:nvCxnSpPr>
        <p:spPr>
          <a:xfrm>
            <a:off x="1682722" y="2276587"/>
            <a:ext cx="0" cy="996965"/>
          </a:xfrm>
          <a:prstGeom prst="line">
            <a:avLst/>
          </a:prstGeom>
          <a:ln w="50800">
            <a:solidFill>
              <a:srgbClr val="DA291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7F35805-CDD6-45A0-844C-A8978B63B55A}"/>
              </a:ext>
            </a:extLst>
          </p:cNvPr>
          <p:cNvSpPr/>
          <p:nvPr/>
        </p:nvSpPr>
        <p:spPr>
          <a:xfrm>
            <a:off x="1548483" y="3687150"/>
            <a:ext cx="6940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57788E"/>
                </a:solidFill>
              </a:rPr>
              <a:t>Modalità di installazione e visualizzazione del dato in store:</a:t>
            </a:r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6D7DCDCE-D5C5-4C17-AE5F-41815650C487}"/>
              </a:ext>
            </a:extLst>
          </p:cNvPr>
          <p:cNvSpPr txBox="1">
            <a:spLocks/>
          </p:cNvSpPr>
          <p:nvPr/>
        </p:nvSpPr>
        <p:spPr>
          <a:xfrm>
            <a:off x="1913660" y="2911533"/>
            <a:ext cx="14232489" cy="580933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/>
              <a:t>Visualizzazione automatica ed immediata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A532BE-F946-4BE8-A017-075C05D2A558}"/>
              </a:ext>
            </a:extLst>
          </p:cNvPr>
          <p:cNvGrpSpPr/>
          <p:nvPr/>
        </p:nvGrpSpPr>
        <p:grpSpPr>
          <a:xfrm>
            <a:off x="11952205" y="5230145"/>
            <a:ext cx="2472660" cy="2102760"/>
            <a:chOff x="9029904" y="4413834"/>
            <a:chExt cx="6194042" cy="5267439"/>
          </a:xfrm>
        </p:grpSpPr>
        <p:pic>
          <p:nvPicPr>
            <p:cNvPr id="9" name="Picture 10" descr="Related image">
              <a:extLst>
                <a:ext uri="{FF2B5EF4-FFF2-40B4-BE49-F238E27FC236}">
                  <a16:creationId xmlns:a16="http://schemas.microsoft.com/office/drawing/2014/main" id="{C1CF2A69-6A37-4B04-B6C4-4C81B0B00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9904" y="4413834"/>
              <a:ext cx="6194042" cy="526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magine 12" descr="Immagine che contiene mappa, testo&#10;&#10;Descrizione generata automaticamente">
              <a:extLst>
                <a:ext uri="{FF2B5EF4-FFF2-40B4-BE49-F238E27FC236}">
                  <a16:creationId xmlns:a16="http://schemas.microsoft.com/office/drawing/2014/main" id="{722272DA-22BF-426E-A722-C12E078AE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397" y="4689654"/>
              <a:ext cx="5712802" cy="3403386"/>
            </a:xfrm>
            <a:prstGeom prst="rect">
              <a:avLst/>
            </a:prstGeom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13412DB1-5C75-439D-96C5-ED2E82E6FF9A}"/>
              </a:ext>
            </a:extLst>
          </p:cNvPr>
          <p:cNvGrpSpPr/>
          <p:nvPr/>
        </p:nvGrpSpPr>
        <p:grpSpPr>
          <a:xfrm>
            <a:off x="6394294" y="7288324"/>
            <a:ext cx="2585268" cy="1761082"/>
            <a:chOff x="873959" y="4979141"/>
            <a:chExt cx="5618368" cy="3827226"/>
          </a:xfrm>
        </p:grpSpPr>
        <p:pic>
          <p:nvPicPr>
            <p:cNvPr id="13" name="Picture 2" descr="C:\Users\JR-Video\Desktop\Checkpoint\FoodManagement\Presentation Elements\Images\Ipad-01.png">
              <a:extLst>
                <a:ext uri="{FF2B5EF4-FFF2-40B4-BE49-F238E27FC236}">
                  <a16:creationId xmlns:a16="http://schemas.microsoft.com/office/drawing/2014/main" id="{306A6E27-6311-48A8-B437-FBB7158E2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59" y="4979141"/>
              <a:ext cx="5618368" cy="3827226"/>
            </a:xfrm>
            <a:prstGeom prst="rect">
              <a:avLst/>
            </a:prstGeom>
            <a:noFill/>
          </p:spPr>
        </p:pic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D58CA964-9242-49E9-B7D5-8B23A488FF66}"/>
                </a:ext>
              </a:extLst>
            </p:cNvPr>
            <p:cNvSpPr/>
            <p:nvPr/>
          </p:nvSpPr>
          <p:spPr>
            <a:xfrm>
              <a:off x="1416897" y="7658267"/>
              <a:ext cx="4534198" cy="891392"/>
            </a:xfrm>
            <a:prstGeom prst="rect">
              <a:avLst/>
            </a:prstGeom>
            <a:solidFill>
              <a:srgbClr val="B2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8C0ABFD9-51AB-41A6-80B6-7E9987F47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898" y="5211076"/>
              <a:ext cx="4534198" cy="3020195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95E2BCA6-D34F-4348-8AD3-3D36D87B553B}"/>
              </a:ext>
            </a:extLst>
          </p:cNvPr>
          <p:cNvGrpSpPr/>
          <p:nvPr/>
        </p:nvGrpSpPr>
        <p:grpSpPr>
          <a:xfrm>
            <a:off x="6394294" y="7288324"/>
            <a:ext cx="2585268" cy="1761082"/>
            <a:chOff x="6402270" y="4978293"/>
            <a:chExt cx="5618368" cy="3827226"/>
          </a:xfrm>
        </p:grpSpPr>
        <p:pic>
          <p:nvPicPr>
            <p:cNvPr id="12" name="Picture 2" descr="C:\Users\JR-Video\Desktop\Checkpoint\FoodManagement\Presentation Elements\Images\Ipad-01.png">
              <a:extLst>
                <a:ext uri="{FF2B5EF4-FFF2-40B4-BE49-F238E27FC236}">
                  <a16:creationId xmlns:a16="http://schemas.microsoft.com/office/drawing/2014/main" id="{B0012CF0-84CC-4F52-8EE9-155C213F0A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270" y="4978293"/>
              <a:ext cx="5618368" cy="3827226"/>
            </a:xfrm>
            <a:prstGeom prst="rect">
              <a:avLst/>
            </a:prstGeom>
            <a:noFill/>
          </p:spPr>
        </p:pic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F9B50347-80ED-4DE6-8C80-785F4E9FD8A4}"/>
                </a:ext>
              </a:extLst>
            </p:cNvPr>
            <p:cNvSpPr/>
            <p:nvPr/>
          </p:nvSpPr>
          <p:spPr>
            <a:xfrm>
              <a:off x="6971428" y="7658267"/>
              <a:ext cx="4507978" cy="891392"/>
            </a:xfrm>
            <a:prstGeom prst="rect">
              <a:avLst/>
            </a:prstGeom>
            <a:solidFill>
              <a:srgbClr val="D685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36">
              <a:extLst>
                <a:ext uri="{FF2B5EF4-FFF2-40B4-BE49-F238E27FC236}">
                  <a16:creationId xmlns:a16="http://schemas.microsoft.com/office/drawing/2014/main" id="{F1D6E850-C2D5-4639-8428-A108F9CFC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428" y="5211076"/>
              <a:ext cx="4507979" cy="2982034"/>
            </a:xfrm>
            <a:prstGeom prst="rect">
              <a:avLst/>
            </a:prstGeom>
          </p:spPr>
        </p:pic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03261ECA-11F2-45F4-91F1-86757587EBC5}"/>
              </a:ext>
            </a:extLst>
          </p:cNvPr>
          <p:cNvGrpSpPr/>
          <p:nvPr/>
        </p:nvGrpSpPr>
        <p:grpSpPr>
          <a:xfrm>
            <a:off x="6394294" y="7288324"/>
            <a:ext cx="2585268" cy="1761082"/>
            <a:chOff x="11946508" y="4979141"/>
            <a:chExt cx="5618368" cy="3827226"/>
          </a:xfrm>
        </p:grpSpPr>
        <p:pic>
          <p:nvPicPr>
            <p:cNvPr id="11" name="Picture 2" descr="C:\Users\JR-Video\Desktop\Checkpoint\FoodManagement\Presentation Elements\Images\Ipad-01.png">
              <a:extLst>
                <a:ext uri="{FF2B5EF4-FFF2-40B4-BE49-F238E27FC236}">
                  <a16:creationId xmlns:a16="http://schemas.microsoft.com/office/drawing/2014/main" id="{741FD733-4DE9-47C4-A4E3-BFB9CE202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6508" y="4979141"/>
              <a:ext cx="5618368" cy="3827226"/>
            </a:xfrm>
            <a:prstGeom prst="rect">
              <a:avLst/>
            </a:prstGeom>
            <a:noFill/>
          </p:spPr>
        </p:pic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650F4930-7302-4323-BA4B-4B24AA19A52C}"/>
                </a:ext>
              </a:extLst>
            </p:cNvPr>
            <p:cNvSpPr/>
            <p:nvPr/>
          </p:nvSpPr>
          <p:spPr>
            <a:xfrm>
              <a:off x="12509284" y="7658267"/>
              <a:ext cx="4507978" cy="891392"/>
            </a:xfrm>
            <a:prstGeom prst="rect">
              <a:avLst/>
            </a:prstGeom>
            <a:solidFill>
              <a:srgbClr val="466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34">
              <a:extLst>
                <a:ext uri="{FF2B5EF4-FFF2-40B4-BE49-F238E27FC236}">
                  <a16:creationId xmlns:a16="http://schemas.microsoft.com/office/drawing/2014/main" id="{6D5D6729-4C61-4B56-BABD-6E0CCE4DA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284" y="5211076"/>
              <a:ext cx="4504552" cy="2948935"/>
            </a:xfrm>
            <a:prstGeom prst="rect">
              <a:avLst/>
            </a:prstGeom>
          </p:spPr>
        </p:pic>
      </p:grpSp>
      <p:sp>
        <p:nvSpPr>
          <p:cNvPr id="25" name="TextBox 15">
            <a:extLst>
              <a:ext uri="{FF2B5EF4-FFF2-40B4-BE49-F238E27FC236}">
                <a16:creationId xmlns:a16="http://schemas.microsoft.com/office/drawing/2014/main" id="{0BD04200-69EB-440C-B8FE-EDD4B9F8C188}"/>
              </a:ext>
            </a:extLst>
          </p:cNvPr>
          <p:cNvSpPr txBox="1"/>
          <p:nvPr/>
        </p:nvSpPr>
        <p:spPr>
          <a:xfrm>
            <a:off x="6887960" y="6730237"/>
            <a:ext cx="3485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57788E"/>
                </a:solidFill>
              </a:rPr>
              <a:t>Tablet in </a:t>
            </a:r>
            <a:r>
              <a:rPr lang="en-US" sz="2000" b="1" err="1">
                <a:solidFill>
                  <a:srgbClr val="57788E"/>
                </a:solidFill>
              </a:rPr>
              <a:t>negozio</a:t>
            </a:r>
            <a:endParaRPr lang="en-GB" sz="2000" b="1">
              <a:solidFill>
                <a:srgbClr val="C00000"/>
              </a:solidFill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5C4A5A22-A60C-4C3C-A575-566AB171BDD9}"/>
              </a:ext>
            </a:extLst>
          </p:cNvPr>
          <p:cNvGrpSpPr/>
          <p:nvPr/>
        </p:nvGrpSpPr>
        <p:grpSpPr>
          <a:xfrm>
            <a:off x="5238600" y="8670891"/>
            <a:ext cx="1964724" cy="1242074"/>
            <a:chOff x="10299136" y="4268085"/>
            <a:chExt cx="6194042" cy="3915795"/>
          </a:xfrm>
        </p:grpSpPr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20E25249-AF49-405B-8ADA-651867EDE5E4}"/>
                </a:ext>
              </a:extLst>
            </p:cNvPr>
            <p:cNvSpPr/>
            <p:nvPr/>
          </p:nvSpPr>
          <p:spPr>
            <a:xfrm>
              <a:off x="10322569" y="4721277"/>
              <a:ext cx="5960333" cy="3342807"/>
            </a:xfrm>
            <a:prstGeom prst="rect">
              <a:avLst/>
            </a:prstGeom>
            <a:solidFill>
              <a:srgbClr val="46607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8A0D61DF-2234-4132-9DAF-FA6597178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82343" y="4529488"/>
              <a:ext cx="5427629" cy="3534596"/>
            </a:xfrm>
            <a:prstGeom prst="rect">
              <a:avLst/>
            </a:prstGeom>
          </p:spPr>
        </p:pic>
        <p:pic>
          <p:nvPicPr>
            <p:cNvPr id="30" name="Picture 10" descr="Related image">
              <a:extLst>
                <a:ext uri="{FF2B5EF4-FFF2-40B4-BE49-F238E27FC236}">
                  <a16:creationId xmlns:a16="http://schemas.microsoft.com/office/drawing/2014/main" id="{D2921FAA-53C3-43D7-8BA4-0BE700CE07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99136" y="4268085"/>
              <a:ext cx="6194042" cy="3915795"/>
            </a:xfrm>
            <a:prstGeom prst="roundRect">
              <a:avLst>
                <a:gd name="adj" fmla="val 665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FC172B85-C976-4A5D-B326-1C1C642BBB69}"/>
              </a:ext>
            </a:extLst>
          </p:cNvPr>
          <p:cNvSpPr txBox="1"/>
          <p:nvPr/>
        </p:nvSpPr>
        <p:spPr>
          <a:xfrm>
            <a:off x="4574471" y="7855552"/>
            <a:ext cx="2332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57788E"/>
                </a:solidFill>
              </a:rPr>
              <a:t>Notifiche</a:t>
            </a:r>
            <a:r>
              <a:rPr lang="en-US" sz="2000" b="1" dirty="0">
                <a:solidFill>
                  <a:srgbClr val="57788E"/>
                </a:solidFill>
              </a:rPr>
              <a:t> via Email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E1BA8AAE-37D9-4586-B8E0-00E6E36C019A}"/>
              </a:ext>
            </a:extLst>
          </p:cNvPr>
          <p:cNvSpPr txBox="1"/>
          <p:nvPr/>
        </p:nvSpPr>
        <p:spPr>
          <a:xfrm>
            <a:off x="1548483" y="4906285"/>
            <a:ext cx="3485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7788E"/>
                </a:solidFill>
              </a:rPr>
              <a:t>Display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A98818AD-0DD2-4A48-9745-BD108719772C}"/>
              </a:ext>
            </a:extLst>
          </p:cNvPr>
          <p:cNvSpPr txBox="1"/>
          <p:nvPr/>
        </p:nvSpPr>
        <p:spPr>
          <a:xfrm>
            <a:off x="11382465" y="4706230"/>
            <a:ext cx="3485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7788E"/>
                </a:solidFill>
              </a:rPr>
              <a:t>Dashboard </a:t>
            </a:r>
            <a:r>
              <a:rPr lang="en-US" sz="2000" b="1" dirty="0" err="1">
                <a:solidFill>
                  <a:srgbClr val="57788E"/>
                </a:solidFill>
              </a:rPr>
              <a:t>nel</a:t>
            </a:r>
            <a:r>
              <a:rPr lang="en-US" sz="2000" b="1" dirty="0">
                <a:solidFill>
                  <a:srgbClr val="57788E"/>
                </a:solidFill>
              </a:rPr>
              <a:t> cloud</a:t>
            </a:r>
            <a:endParaRPr lang="en-GB" sz="2000" b="1" dirty="0">
              <a:solidFill>
                <a:srgbClr val="C00000"/>
              </a:solidFill>
            </a:endParaRP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E0966DBA-02D1-4FAE-866B-F4079F1C6B1E}"/>
              </a:ext>
            </a:extLst>
          </p:cNvPr>
          <p:cNvGrpSpPr/>
          <p:nvPr/>
        </p:nvGrpSpPr>
        <p:grpSpPr>
          <a:xfrm>
            <a:off x="1567166" y="5319927"/>
            <a:ext cx="3485213" cy="2184127"/>
            <a:chOff x="7585347" y="7655291"/>
            <a:chExt cx="3485213" cy="2184127"/>
          </a:xfrm>
        </p:grpSpPr>
        <p:pic>
          <p:nvPicPr>
            <p:cNvPr id="48" name="Immagine 47" descr="Immagine che contiene orologio, disegnando&#10;&#10;Descrizione generata automaticamente">
              <a:extLst>
                <a:ext uri="{FF2B5EF4-FFF2-40B4-BE49-F238E27FC236}">
                  <a16:creationId xmlns:a16="http://schemas.microsoft.com/office/drawing/2014/main" id="{AD2DA2B6-521B-474B-AE12-8F7ADE74D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85347" y="7655291"/>
              <a:ext cx="3485213" cy="2184127"/>
            </a:xfrm>
            <a:prstGeom prst="rect">
              <a:avLst/>
            </a:prstGeom>
          </p:spPr>
        </p:pic>
        <p:sp>
          <p:nvSpPr>
            <p:cNvPr id="53" name="TextBox 15">
              <a:extLst>
                <a:ext uri="{FF2B5EF4-FFF2-40B4-BE49-F238E27FC236}">
                  <a16:creationId xmlns:a16="http://schemas.microsoft.com/office/drawing/2014/main" id="{DC706D0C-4ECC-4B7E-8D06-7AF6CD9D7DC7}"/>
                </a:ext>
              </a:extLst>
            </p:cNvPr>
            <p:cNvSpPr txBox="1"/>
            <p:nvPr/>
          </p:nvSpPr>
          <p:spPr>
            <a:xfrm>
              <a:off x="8591239" y="9070804"/>
              <a:ext cx="3900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BentonSans Light" panose="02000404020000020004" pitchFamily="50" charset="0"/>
                </a:rPr>
                <a:t>0</a:t>
              </a:r>
              <a:endParaRPr lang="en-GB" sz="2000">
                <a:solidFill>
                  <a:schemeClr val="bg1"/>
                </a:solidFill>
                <a:latin typeface="BentonSans Light" panose="02000404020000020004" pitchFamily="50" charset="0"/>
              </a:endParaRP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0DBE3DF3-E6FA-4D6C-AB9B-91D02F72AF70}"/>
              </a:ext>
            </a:extLst>
          </p:cNvPr>
          <p:cNvGrpSpPr/>
          <p:nvPr/>
        </p:nvGrpSpPr>
        <p:grpSpPr>
          <a:xfrm>
            <a:off x="1543968" y="5319927"/>
            <a:ext cx="3489728" cy="2184127"/>
            <a:chOff x="8956961" y="6163724"/>
            <a:chExt cx="3489728" cy="2184127"/>
          </a:xfrm>
        </p:grpSpPr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81B3FC34-0721-450F-9F0D-16B478B30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56961" y="6163724"/>
              <a:ext cx="3489728" cy="2184127"/>
            </a:xfrm>
            <a:prstGeom prst="rect">
              <a:avLst/>
            </a:prstGeom>
          </p:spPr>
        </p:pic>
        <p:sp>
          <p:nvSpPr>
            <p:cNvPr id="51" name="TextBox 15">
              <a:extLst>
                <a:ext uri="{FF2B5EF4-FFF2-40B4-BE49-F238E27FC236}">
                  <a16:creationId xmlns:a16="http://schemas.microsoft.com/office/drawing/2014/main" id="{2EB09838-B44E-4F77-9EA7-964A6E73C8E3}"/>
                </a:ext>
              </a:extLst>
            </p:cNvPr>
            <p:cNvSpPr txBox="1"/>
            <p:nvPr/>
          </p:nvSpPr>
          <p:spPr>
            <a:xfrm>
              <a:off x="9995618" y="7574034"/>
              <a:ext cx="3900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BentonSans Light" panose="02000404020000020004" pitchFamily="50" charset="0"/>
                </a:rPr>
                <a:t>1</a:t>
              </a:r>
              <a:endParaRPr lang="en-GB" sz="2000">
                <a:solidFill>
                  <a:schemeClr val="bg1"/>
                </a:solidFill>
                <a:latin typeface="BentonSans Light" panose="02000404020000020004" pitchFamily="50" charset="0"/>
              </a:endParaRPr>
            </a:p>
          </p:txBody>
        </p:sp>
      </p:grpSp>
      <p:sp>
        <p:nvSpPr>
          <p:cNvPr id="41" name="TextBox 15">
            <a:extLst>
              <a:ext uri="{FF2B5EF4-FFF2-40B4-BE49-F238E27FC236}">
                <a16:creationId xmlns:a16="http://schemas.microsoft.com/office/drawing/2014/main" id="{9FED37F7-0DB5-4B3D-A26F-3646089D81F2}"/>
              </a:ext>
            </a:extLst>
          </p:cNvPr>
          <p:cNvSpPr txBox="1"/>
          <p:nvPr/>
        </p:nvSpPr>
        <p:spPr>
          <a:xfrm>
            <a:off x="2146436" y="7735970"/>
            <a:ext cx="2643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57788E"/>
                </a:solidFill>
              </a:rPr>
              <a:t>Segnale</a:t>
            </a:r>
            <a:r>
              <a:rPr lang="en-US" sz="2000" b="1" dirty="0">
                <a:solidFill>
                  <a:srgbClr val="57788E"/>
                </a:solidFill>
              </a:rPr>
              <a:t> Luminoso/</a:t>
            </a:r>
            <a:r>
              <a:rPr lang="en-US" sz="2000" b="1" dirty="0" err="1">
                <a:solidFill>
                  <a:srgbClr val="57788E"/>
                </a:solidFill>
              </a:rPr>
              <a:t>sonoro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17A267AE-D095-499F-9EBC-21321E5D7C74}"/>
              </a:ext>
            </a:extLst>
          </p:cNvPr>
          <p:cNvSpPr txBox="1"/>
          <p:nvPr/>
        </p:nvSpPr>
        <p:spPr>
          <a:xfrm>
            <a:off x="15851355" y="4221614"/>
            <a:ext cx="1964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7788E"/>
                </a:solidFill>
              </a:rPr>
              <a:t>App mobile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22" name="Immagine 21" descr="Immagine che contiene testo, esterni, elettronico, cellulare&#10;&#10;Descrizione generata automaticamente">
            <a:extLst>
              <a:ext uri="{FF2B5EF4-FFF2-40B4-BE49-F238E27FC236}">
                <a16:creationId xmlns:a16="http://schemas.microsoft.com/office/drawing/2014/main" id="{124AD4E6-98B6-4B27-B8B4-0FB5695D8F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043" y="4632356"/>
            <a:ext cx="1297582" cy="2585566"/>
          </a:xfrm>
          <a:prstGeom prst="rect">
            <a:avLst/>
          </a:prstGeom>
        </p:spPr>
      </p:pic>
      <p:sp>
        <p:nvSpPr>
          <p:cNvPr id="44" name="Rectangle 2">
            <a:extLst>
              <a:ext uri="{FF2B5EF4-FFF2-40B4-BE49-F238E27FC236}">
                <a16:creationId xmlns:a16="http://schemas.microsoft.com/office/drawing/2014/main" id="{5934B287-2E6E-4A70-AA49-33812AB2E59F}"/>
              </a:ext>
            </a:extLst>
          </p:cNvPr>
          <p:cNvSpPr/>
          <p:nvPr/>
        </p:nvSpPr>
        <p:spPr>
          <a:xfrm>
            <a:off x="12060585" y="3656687"/>
            <a:ext cx="6940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57788E"/>
                </a:solidFill>
              </a:rPr>
              <a:t>Modalità di installazione e visualizzazione del dato in cloud:</a:t>
            </a:r>
          </a:p>
        </p:txBody>
      </p:sp>
    </p:spTree>
    <p:extLst>
      <p:ext uri="{BB962C8B-B14F-4D97-AF65-F5344CB8AC3E}">
        <p14:creationId xmlns:p14="http://schemas.microsoft.com/office/powerpoint/2010/main" val="3751931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onitor, elettronico, schermo, computer&#10;&#10;Descrizione generata automaticamente">
            <a:extLst>
              <a:ext uri="{FF2B5EF4-FFF2-40B4-BE49-F238E27FC236}">
                <a16:creationId xmlns:a16="http://schemas.microsoft.com/office/drawing/2014/main" id="{968A796D-D7DD-4E67-9109-1090D10F38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1069" y="3573243"/>
            <a:ext cx="6829425" cy="577246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0D0A79-7861-4737-B891-83E6E0E711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82721" y="3557728"/>
            <a:ext cx="7697247" cy="4814112"/>
          </a:xfrm>
        </p:spPr>
        <p:txBody>
          <a:bodyPr/>
          <a:lstStyle/>
          <a:p>
            <a:r>
              <a:rPr lang="it-IT" sz="1600">
                <a:solidFill>
                  <a:srgbClr val="5778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il limite massimo stabilito di persone presenti sta per essere superato, verrà inviato un avviso al personale del negozio, così da rispondere in modo appropriato.</a:t>
            </a:r>
            <a:r>
              <a:rPr lang="en-US" sz="1600">
                <a:solidFill>
                  <a:srgbClr val="5778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600">
              <a:solidFill>
                <a:srgbClr val="5778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>
                <a:solidFill>
                  <a:srgbClr val="5778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negozi con più aree monitorate, i diversi colori consentono al personale di riconoscere immediatamente quando sta per verificarsi una violazione della soglia.</a:t>
            </a:r>
          </a:p>
          <a:p>
            <a:endParaRPr lang="en-US" sz="1600">
              <a:solidFill>
                <a:srgbClr val="5778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>
                <a:solidFill>
                  <a:srgbClr val="5778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L'analisi delle tendenze nel cloud aiuta i gestori dei punti vendita:</a:t>
            </a:r>
            <a:endParaRPr lang="en-US" sz="1600">
              <a:solidFill>
                <a:srgbClr val="5778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sz="1600">
                <a:solidFill>
                  <a:srgbClr val="5778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Analizzare il numero giornaliero/settimanale di clienti nel negozio</a:t>
            </a:r>
          </a:p>
          <a:p>
            <a:pPr marL="285750" indent="-285750">
              <a:buFontTx/>
              <a:buChar char="-"/>
            </a:pPr>
            <a:r>
              <a:rPr lang="it-IT" sz="1600">
                <a:solidFill>
                  <a:srgbClr val="5778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Monitorare la conformità del negozio per mantenere la soglia impostata </a:t>
            </a:r>
          </a:p>
          <a:p>
            <a:pPr marL="285750" indent="-285750">
              <a:buFontTx/>
              <a:buChar char="-"/>
            </a:pPr>
            <a:r>
              <a:rPr lang="it-IT" sz="1600">
                <a:solidFill>
                  <a:srgbClr val="5778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Modificare i limiti di soglia sia in tutto il negozio che nelle aree</a:t>
            </a:r>
            <a:endParaRPr lang="en-US" sz="1600">
              <a:solidFill>
                <a:srgbClr val="5778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solidFill>
                <a:srgbClr val="57788E"/>
              </a:solidFill>
            </a:endParaRP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30E017F2-3076-4030-B7BF-508E2C6940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3659" y="2375626"/>
            <a:ext cx="7351517" cy="580934"/>
          </a:xfrm>
        </p:spPr>
        <p:txBody>
          <a:bodyPr/>
          <a:lstStyle/>
          <a:p>
            <a:r>
              <a:rPr lang="it-IT">
                <a:solidFill>
                  <a:srgbClr val="57788E"/>
                </a:solidFill>
              </a:rPr>
              <a:t>Visualizzazione online e controllo in tempo reale</a:t>
            </a:r>
            <a:endParaRPr lang="en-GB">
              <a:solidFill>
                <a:srgbClr val="57788E"/>
              </a:solidFill>
            </a:endParaRPr>
          </a:p>
          <a:p>
            <a:endParaRPr lang="it-IT"/>
          </a:p>
        </p:txBody>
      </p:sp>
      <p:cxnSp>
        <p:nvCxnSpPr>
          <p:cNvPr id="6" name="Conector recto 33">
            <a:extLst>
              <a:ext uri="{FF2B5EF4-FFF2-40B4-BE49-F238E27FC236}">
                <a16:creationId xmlns:a16="http://schemas.microsoft.com/office/drawing/2014/main" id="{AA3937F7-7B9F-40DC-BF3A-3CABD93EF043}"/>
              </a:ext>
            </a:extLst>
          </p:cNvPr>
          <p:cNvCxnSpPr/>
          <p:nvPr/>
        </p:nvCxnSpPr>
        <p:spPr>
          <a:xfrm>
            <a:off x="1682722" y="2276587"/>
            <a:ext cx="0" cy="996965"/>
          </a:xfrm>
          <a:prstGeom prst="line">
            <a:avLst/>
          </a:prstGeom>
          <a:ln w="50800">
            <a:solidFill>
              <a:srgbClr val="DA291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6D7DCDCE-D5C5-4C17-AE5F-41815650C487}"/>
              </a:ext>
            </a:extLst>
          </p:cNvPr>
          <p:cNvSpPr txBox="1">
            <a:spLocks/>
          </p:cNvSpPr>
          <p:nvPr/>
        </p:nvSpPr>
        <p:spPr>
          <a:xfrm>
            <a:off x="1913660" y="2911533"/>
            <a:ext cx="14232489" cy="580933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/>
              <a:t>Numero di persone nel punto vendita in tempo reale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DF1ABE6-C465-4323-867A-9BBFEA36F901}"/>
              </a:ext>
            </a:extLst>
          </p:cNvPr>
          <p:cNvSpPr/>
          <p:nvPr/>
        </p:nvSpPr>
        <p:spPr>
          <a:xfrm>
            <a:off x="9022813" y="49588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119999B-A01B-4DF6-9E87-D9353984AFAE}"/>
              </a:ext>
            </a:extLst>
          </p:cNvPr>
          <p:cNvSpPr/>
          <p:nvPr/>
        </p:nvSpPr>
        <p:spPr>
          <a:xfrm>
            <a:off x="9022813" y="49588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977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0"/>
          </p:nvPr>
        </p:nvSpPr>
        <p:spPr>
          <a:xfrm>
            <a:off x="1960966" y="1842415"/>
            <a:ext cx="7555230" cy="819028"/>
          </a:xfrm>
        </p:spPr>
        <p:txBody>
          <a:bodyPr/>
          <a:lstStyle/>
          <a:p>
            <a:r>
              <a:rPr lang="en-US" dirty="0" err="1"/>
              <a:t>Possibili</a:t>
            </a:r>
            <a:r>
              <a:rPr lang="en-US" dirty="0"/>
              <a:t> </a:t>
            </a:r>
            <a:r>
              <a:rPr lang="en-US" dirty="0" err="1"/>
              <a:t>configurazioni</a:t>
            </a:r>
            <a:endParaRPr lang="en-US" dirty="0"/>
          </a:p>
        </p:txBody>
      </p:sp>
      <p:pic>
        <p:nvPicPr>
          <p:cNvPr id="11" name="Picture 2" descr="Pi Icon Images, Stock Photos &amp; Vectors | Shutterstock">
            <a:extLst>
              <a:ext uri="{FF2B5EF4-FFF2-40B4-BE49-F238E27FC236}">
                <a16:creationId xmlns:a16="http://schemas.microsoft.com/office/drawing/2014/main" id="{FA441727-CDB8-4035-9126-1E5774FB2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1608" y="3158612"/>
            <a:ext cx="799153" cy="7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arco Parental Control Router Icon - Router Clipart, HD Png ...">
            <a:extLst>
              <a:ext uri="{FF2B5EF4-FFF2-40B4-BE49-F238E27FC236}">
                <a16:creationId xmlns:a16="http://schemas.microsoft.com/office/drawing/2014/main" id="{FF468349-3753-4A3D-A05D-A73E3E4CB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913" y="3249068"/>
            <a:ext cx="860816" cy="56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Marcador de texto 4">
            <a:extLst>
              <a:ext uri="{FF2B5EF4-FFF2-40B4-BE49-F238E27FC236}">
                <a16:creationId xmlns:a16="http://schemas.microsoft.com/office/drawing/2014/main" id="{8A746DE5-A894-4EC1-8441-CBD48A8AF020}"/>
              </a:ext>
            </a:extLst>
          </p:cNvPr>
          <p:cNvSpPr txBox="1">
            <a:spLocks/>
          </p:cNvSpPr>
          <p:nvPr/>
        </p:nvSpPr>
        <p:spPr>
          <a:xfrm>
            <a:off x="1866321" y="2377954"/>
            <a:ext cx="14232489" cy="580933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DA291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Soluzione</a:t>
            </a:r>
            <a:r>
              <a:rPr lang="en-US"/>
              <a:t> </a:t>
            </a:r>
            <a:r>
              <a:rPr lang="en-US" err="1"/>
              <a:t>flessibile</a:t>
            </a:r>
            <a:endParaRPr lang="en-US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3EA90B4D-D005-416F-AB1B-2EBDB8449A0B}"/>
              </a:ext>
            </a:extLst>
          </p:cNvPr>
          <p:cNvGrpSpPr/>
          <p:nvPr/>
        </p:nvGrpSpPr>
        <p:grpSpPr>
          <a:xfrm>
            <a:off x="11547200" y="2912276"/>
            <a:ext cx="803626" cy="1194388"/>
            <a:chOff x="4292342" y="1690017"/>
            <a:chExt cx="1004976" cy="1493645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8CC9EFAE-2EE6-4EB3-8FCB-B28FA6DD3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343" y="2231170"/>
              <a:ext cx="1004974" cy="952492"/>
            </a:xfrm>
            <a:prstGeom prst="rect">
              <a:avLst/>
            </a:prstGeom>
          </p:spPr>
        </p:pic>
        <p:pic>
          <p:nvPicPr>
            <p:cNvPr id="24" name="Picture 4" descr="CheckpPoint - Halo">
              <a:extLst>
                <a:ext uri="{FF2B5EF4-FFF2-40B4-BE49-F238E27FC236}">
                  <a16:creationId xmlns:a16="http://schemas.microsoft.com/office/drawing/2014/main" id="{EB065874-E43D-4999-9909-387162CE44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92342" y="1690017"/>
              <a:ext cx="1004976" cy="546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8" descr="Relay Icon #6533 - Free Icons Library">
            <a:extLst>
              <a:ext uri="{FF2B5EF4-FFF2-40B4-BE49-F238E27FC236}">
                <a16:creationId xmlns:a16="http://schemas.microsoft.com/office/drawing/2014/main" id="{DC565958-F466-419E-9D21-B8670B168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70155" y="3141599"/>
            <a:ext cx="670847" cy="7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Mobile Application Icons Vector - TransArtistic">
            <a:extLst>
              <a:ext uri="{FF2B5EF4-FFF2-40B4-BE49-F238E27FC236}">
                <a16:creationId xmlns:a16="http://schemas.microsoft.com/office/drawing/2014/main" id="{1A730A43-6EA9-40A6-933D-0677DB95D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78" y="3093264"/>
            <a:ext cx="832413" cy="8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ndatory Stamp: immagini, foto stock e grafica vettoriale ...">
            <a:extLst>
              <a:ext uri="{FF2B5EF4-FFF2-40B4-BE49-F238E27FC236}">
                <a16:creationId xmlns:a16="http://schemas.microsoft.com/office/drawing/2014/main" id="{3DBB10B5-9669-486C-A927-A5332FC63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3786" y="5096306"/>
            <a:ext cx="1054795" cy="6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Mandatory Stamp: immagini, foto stock e grafica vettoriale ...">
            <a:extLst>
              <a:ext uri="{FF2B5EF4-FFF2-40B4-BE49-F238E27FC236}">
                <a16:creationId xmlns:a16="http://schemas.microsoft.com/office/drawing/2014/main" id="{19522077-A584-4683-8CDA-ED668B93E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9939" y="5096306"/>
            <a:ext cx="1054795" cy="6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commend icon white label recommended on green Vector Image">
            <a:extLst>
              <a:ext uri="{FF2B5EF4-FFF2-40B4-BE49-F238E27FC236}">
                <a16:creationId xmlns:a16="http://schemas.microsoft.com/office/drawing/2014/main" id="{ECDFEF17-0410-49EB-AE0C-9EC94CB7B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1" b="30277"/>
          <a:stretch/>
        </p:blipFill>
        <p:spPr bwMode="auto">
          <a:xfrm>
            <a:off x="7823319" y="5118193"/>
            <a:ext cx="1242003" cy="5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00C8568C-FEFD-4608-80A6-5DBDAEE10BAD}"/>
              </a:ext>
            </a:extLst>
          </p:cNvPr>
          <p:cNvSpPr txBox="1"/>
          <p:nvPr/>
        </p:nvSpPr>
        <p:spPr>
          <a:xfrm>
            <a:off x="4178815" y="4316604"/>
            <a:ext cx="155844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1400" err="1"/>
              <a:t>SmartOccupancy</a:t>
            </a:r>
            <a:br>
              <a:rPr lang="it-IT" sz="1400"/>
            </a:br>
            <a:r>
              <a:rPr lang="it-IT" sz="1400"/>
              <a:t>Server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984F7F59-7EBD-4397-B5B0-8CA05DA035D2}"/>
              </a:ext>
            </a:extLst>
          </p:cNvPr>
          <p:cNvSpPr txBox="1"/>
          <p:nvPr/>
        </p:nvSpPr>
        <p:spPr>
          <a:xfrm>
            <a:off x="6150720" y="4313631"/>
            <a:ext cx="1079078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1400" err="1"/>
              <a:t>Visiplus</a:t>
            </a:r>
            <a:r>
              <a:rPr lang="it-IT" sz="1400"/>
              <a:t> 3D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8430B35C-A302-4CF4-87DC-AB5CB68894B0}"/>
              </a:ext>
            </a:extLst>
          </p:cNvPr>
          <p:cNvSpPr txBox="1"/>
          <p:nvPr/>
        </p:nvSpPr>
        <p:spPr>
          <a:xfrm>
            <a:off x="8048219" y="4313631"/>
            <a:ext cx="792205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1400" dirty="0"/>
              <a:t>Router*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C365DD3A-09A4-41CC-A5F4-D289D59A74BA}"/>
              </a:ext>
            </a:extLst>
          </p:cNvPr>
          <p:cNvSpPr txBox="1"/>
          <p:nvPr/>
        </p:nvSpPr>
        <p:spPr>
          <a:xfrm>
            <a:off x="9676461" y="4298256"/>
            <a:ext cx="1058239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1400"/>
              <a:t>Web </a:t>
            </a:r>
            <a:r>
              <a:rPr lang="it-IT" sz="1400" err="1"/>
              <a:t>Relay</a:t>
            </a:r>
            <a:endParaRPr lang="it-IT" sz="1400"/>
          </a:p>
        </p:txBody>
      </p:sp>
      <p:pic>
        <p:nvPicPr>
          <p:cNvPr id="66" name="Picture 4" descr="Recommend icon white label recommended on green Vector Image">
            <a:extLst>
              <a:ext uri="{FF2B5EF4-FFF2-40B4-BE49-F238E27FC236}">
                <a16:creationId xmlns:a16="http://schemas.microsoft.com/office/drawing/2014/main" id="{63919AC8-6DDB-44D3-B5F0-68C4CD7FC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1" b="30277"/>
          <a:stretch/>
        </p:blipFill>
        <p:spPr bwMode="auto">
          <a:xfrm>
            <a:off x="11328010" y="5095827"/>
            <a:ext cx="1242003" cy="5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3ECC5CBE-E33B-4F79-BB89-35C7AF4F14BA}"/>
              </a:ext>
            </a:extLst>
          </p:cNvPr>
          <p:cNvSpPr txBox="1"/>
          <p:nvPr/>
        </p:nvSpPr>
        <p:spPr>
          <a:xfrm>
            <a:off x="11314065" y="4291265"/>
            <a:ext cx="1269899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1400"/>
              <a:t>Portale Cloud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07DBC67B-38D0-4CB3-8E86-8505A9E0F41E}"/>
              </a:ext>
            </a:extLst>
          </p:cNvPr>
          <p:cNvSpPr txBox="1"/>
          <p:nvPr/>
        </p:nvSpPr>
        <p:spPr>
          <a:xfrm>
            <a:off x="13352549" y="4291265"/>
            <a:ext cx="1070871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1400"/>
              <a:t>Mobile App</a:t>
            </a:r>
          </a:p>
        </p:txBody>
      </p:sp>
      <p:pic>
        <p:nvPicPr>
          <p:cNvPr id="72" name="Picture 6" descr="Optional Illustrazioni e clipart.5.444 Optionalillustrazioni e ...">
            <a:extLst>
              <a:ext uri="{FF2B5EF4-FFF2-40B4-BE49-F238E27FC236}">
                <a16:creationId xmlns:a16="http://schemas.microsoft.com/office/drawing/2014/main" id="{48D80DBA-BB80-4619-AD15-22195D9FF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87912" y="5077101"/>
            <a:ext cx="1235331" cy="64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Optional Illustrazioni e clipart.5.444 Optionalillustrazioni e ...">
            <a:extLst>
              <a:ext uri="{FF2B5EF4-FFF2-40B4-BE49-F238E27FC236}">
                <a16:creationId xmlns:a16="http://schemas.microsoft.com/office/drawing/2014/main" id="{DB8D9E51-4EF0-480C-BB27-499599CD6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70318" y="5070110"/>
            <a:ext cx="1235331" cy="64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la 8">
            <a:extLst>
              <a:ext uri="{FF2B5EF4-FFF2-40B4-BE49-F238E27FC236}">
                <a16:creationId xmlns:a16="http://schemas.microsoft.com/office/drawing/2014/main" id="{E1DA8DBD-8DF1-414E-9188-4ADC8DB3C9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595345"/>
              </p:ext>
            </p:extLst>
          </p:nvPr>
        </p:nvGraphicFramePr>
        <p:xfrm>
          <a:off x="2235964" y="5958241"/>
          <a:ext cx="12509028" cy="295374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41326">
                  <a:extLst>
                    <a:ext uri="{9D8B030D-6E8A-4147-A177-3AD203B41FA5}">
                      <a16:colId xmlns:a16="http://schemas.microsoft.com/office/drawing/2014/main" val="1234072652"/>
                    </a:ext>
                  </a:extLst>
                </a:gridCol>
                <a:gridCol w="1732682">
                  <a:extLst>
                    <a:ext uri="{9D8B030D-6E8A-4147-A177-3AD203B41FA5}">
                      <a16:colId xmlns:a16="http://schemas.microsoft.com/office/drawing/2014/main" val="631941369"/>
                    </a:ext>
                  </a:extLst>
                </a:gridCol>
                <a:gridCol w="1787004">
                  <a:extLst>
                    <a:ext uri="{9D8B030D-6E8A-4147-A177-3AD203B41FA5}">
                      <a16:colId xmlns:a16="http://schemas.microsoft.com/office/drawing/2014/main" val="3516063699"/>
                    </a:ext>
                  </a:extLst>
                </a:gridCol>
                <a:gridCol w="1787004">
                  <a:extLst>
                    <a:ext uri="{9D8B030D-6E8A-4147-A177-3AD203B41FA5}">
                      <a16:colId xmlns:a16="http://schemas.microsoft.com/office/drawing/2014/main" val="4156981593"/>
                    </a:ext>
                  </a:extLst>
                </a:gridCol>
                <a:gridCol w="1787004">
                  <a:extLst>
                    <a:ext uri="{9D8B030D-6E8A-4147-A177-3AD203B41FA5}">
                      <a16:colId xmlns:a16="http://schemas.microsoft.com/office/drawing/2014/main" val="2363655614"/>
                    </a:ext>
                  </a:extLst>
                </a:gridCol>
                <a:gridCol w="1787004">
                  <a:extLst>
                    <a:ext uri="{9D8B030D-6E8A-4147-A177-3AD203B41FA5}">
                      <a16:colId xmlns:a16="http://schemas.microsoft.com/office/drawing/2014/main" val="1664499047"/>
                    </a:ext>
                  </a:extLst>
                </a:gridCol>
                <a:gridCol w="1787004">
                  <a:extLst>
                    <a:ext uri="{9D8B030D-6E8A-4147-A177-3AD203B41FA5}">
                      <a16:colId xmlns:a16="http://schemas.microsoft.com/office/drawing/2014/main" val="2099581727"/>
                    </a:ext>
                  </a:extLst>
                </a:gridCol>
              </a:tblGrid>
              <a:tr h="565389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it-IT" sz="2000" b="0" kern="1200" dirty="0">
                          <a:solidFill>
                            <a:srgbClr val="506D85"/>
                          </a:solidFill>
                          <a:latin typeface="+mn-lt"/>
                          <a:ea typeface="+mn-ea"/>
                          <a:cs typeface="+mn-cs"/>
                        </a:rPr>
                        <a:t>Display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it-IT" sz="2000" b="0" kern="1200" dirty="0">
                          <a:solidFill>
                            <a:srgbClr val="506D85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it-IT" sz="2000" b="0" kern="1200" dirty="0">
                          <a:solidFill>
                            <a:srgbClr val="506D85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it-IT" sz="2000" b="0" kern="1200" dirty="0">
                          <a:solidFill>
                            <a:srgbClr val="506D85"/>
                          </a:solidFill>
                          <a:latin typeface="+mn-lt"/>
                          <a:ea typeface="+mn-ea"/>
                          <a:cs typeface="+mn-cs"/>
                        </a:rPr>
                        <a:t>R*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endParaRPr lang="it-IT" sz="2000" b="0" kern="1200" dirty="0">
                        <a:solidFill>
                          <a:srgbClr val="506D8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it-IT" sz="2000" b="0" kern="1200" dirty="0">
                          <a:solidFill>
                            <a:srgbClr val="506D85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it-IT" sz="2000" b="0" kern="1200">
                          <a:solidFill>
                            <a:srgbClr val="506D85"/>
                          </a:solidFill>
                          <a:latin typeface="+mn-lt"/>
                          <a:ea typeface="+mn-ea"/>
                          <a:cs typeface="+mn-cs"/>
                        </a:rPr>
                        <a:t>Opt**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782457"/>
                  </a:ext>
                </a:extLst>
              </a:tr>
              <a:tr h="581032"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Semaforo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R*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err="1">
                          <a:solidFill>
                            <a:srgbClr val="506D85"/>
                          </a:solidFill>
                        </a:rPr>
                        <a:t>Opt</a:t>
                      </a:r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**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435146"/>
                  </a:ext>
                </a:extLst>
              </a:tr>
              <a:tr h="551732"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Tablet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R*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b="0" dirty="0">
                        <a:solidFill>
                          <a:srgbClr val="506D85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err="1">
                          <a:solidFill>
                            <a:srgbClr val="506D85"/>
                          </a:solidFill>
                        </a:rPr>
                        <a:t>Opt</a:t>
                      </a:r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**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904594"/>
                  </a:ext>
                </a:extLst>
              </a:tr>
              <a:tr h="653097"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Controllo porte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R*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err="1">
                          <a:solidFill>
                            <a:srgbClr val="506D85"/>
                          </a:solidFill>
                        </a:rPr>
                        <a:t>Opt</a:t>
                      </a:r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**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21759"/>
                  </a:ext>
                </a:extLst>
              </a:tr>
              <a:tr h="554554"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Speaker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R*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dirty="0">
                          <a:solidFill>
                            <a:srgbClr val="506D85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>
                          <a:solidFill>
                            <a:srgbClr val="506D85"/>
                          </a:solidFill>
                        </a:rPr>
                        <a:t>Opt**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8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85508"/>
                  </a:ext>
                </a:extLst>
              </a:tr>
            </a:tbl>
          </a:graphicData>
        </a:graphic>
      </p:graphicFrame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CC72936A-207E-4C3D-A841-01F19847937A}"/>
              </a:ext>
            </a:extLst>
          </p:cNvPr>
          <p:cNvSpPr txBox="1"/>
          <p:nvPr/>
        </p:nvSpPr>
        <p:spPr>
          <a:xfrm>
            <a:off x="6695768" y="9716102"/>
            <a:ext cx="1084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* La connessione è obbligatoria. Se il cliente non utilizza il router Checkpoint, un'alternativa è obbligatoria.                                                                       </a:t>
            </a:r>
          </a:p>
          <a:p>
            <a:pPr algn="r"/>
            <a:r>
              <a:rPr lang="it-IT" sz="1400" dirty="0"/>
              <a:t>** L'applicazione mobile richiede Halo Store </a:t>
            </a:r>
            <a:r>
              <a:rPr lang="it-IT" sz="1400" dirty="0" err="1"/>
              <a:t>Ops</a:t>
            </a:r>
            <a:r>
              <a:rPr lang="it-IT" sz="1400" dirty="0"/>
              <a:t> </a:t>
            </a:r>
          </a:p>
        </p:txBody>
      </p:sp>
      <p:cxnSp>
        <p:nvCxnSpPr>
          <p:cNvPr id="38" name="Conector recto 33">
            <a:extLst>
              <a:ext uri="{FF2B5EF4-FFF2-40B4-BE49-F238E27FC236}">
                <a16:creationId xmlns:a16="http://schemas.microsoft.com/office/drawing/2014/main" id="{E50689C4-E5C5-493D-A5C9-E1F62F8013BE}"/>
              </a:ext>
            </a:extLst>
          </p:cNvPr>
          <p:cNvCxnSpPr/>
          <p:nvPr/>
        </p:nvCxnSpPr>
        <p:spPr>
          <a:xfrm>
            <a:off x="1682722" y="1763243"/>
            <a:ext cx="0" cy="996965"/>
          </a:xfrm>
          <a:prstGeom prst="line">
            <a:avLst/>
          </a:prstGeom>
          <a:ln w="50800">
            <a:solidFill>
              <a:srgbClr val="DA291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Rettangolo 39">
            <a:extLst>
              <a:ext uri="{FF2B5EF4-FFF2-40B4-BE49-F238E27FC236}">
                <a16:creationId xmlns:a16="http://schemas.microsoft.com/office/drawing/2014/main" id="{F19DDDF4-D174-4674-91C0-049DD5B2BE2A}"/>
              </a:ext>
            </a:extLst>
          </p:cNvPr>
          <p:cNvSpPr/>
          <p:nvPr/>
        </p:nvSpPr>
        <p:spPr>
          <a:xfrm>
            <a:off x="16421679" y="1689528"/>
            <a:ext cx="1866321" cy="369332"/>
          </a:xfrm>
          <a:prstGeom prst="rect">
            <a:avLst/>
          </a:prstGeom>
          <a:solidFill>
            <a:srgbClr val="506D85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</a:rPr>
              <a:t>Versione 1.0.2</a:t>
            </a:r>
          </a:p>
        </p:txBody>
      </p:sp>
      <p:pic>
        <p:nvPicPr>
          <p:cNvPr id="4" name="Immagine 3" descr="Immagine che contiene interni, scuro, illuminato, luce&#10;&#10;Descrizione generata automaticamente">
            <a:extLst>
              <a:ext uri="{FF2B5EF4-FFF2-40B4-BE49-F238E27FC236}">
                <a16:creationId xmlns:a16="http://schemas.microsoft.com/office/drawing/2014/main" id="{EFC8EB16-AD16-4E02-901C-C43756A1FF1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04" y="3211466"/>
            <a:ext cx="1054297" cy="6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4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smtClean="0">
            <a:solidFill>
              <a:srgbClr val="6F7983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08A311E3924B41A7D51CAC0A2996C9" ma:contentTypeVersion="10" ma:contentTypeDescription="Create a new document." ma:contentTypeScope="" ma:versionID="927c7c8201316ea672f5114a008c5dea">
  <xsd:schema xmlns:xsd="http://www.w3.org/2001/XMLSchema" xmlns:xs="http://www.w3.org/2001/XMLSchema" xmlns:p="http://schemas.microsoft.com/office/2006/metadata/properties" xmlns:ns2="4c21a073-6216-4946-8426-05c3e9f34b40" targetNamespace="http://schemas.microsoft.com/office/2006/metadata/properties" ma:root="true" ma:fieldsID="5ca505fb575f6f7bcbcfb89b780382fc" ns2:_="">
    <xsd:import namespace="4c21a073-6216-4946-8426-05c3e9f34b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1a073-6216-4946-8426-05c3e9f34b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42F67A-36D0-4676-97D3-E5181020F720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4c21a073-6216-4946-8426-05c3e9f34b40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62711033-B34C-4151-B3B2-5718F5505B70}">
  <ds:schemaRefs>
    <ds:schemaRef ds:uri="4c21a073-6216-4946-8426-05c3e9f34b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EA90D54-D3F7-495F-B943-E06278F4D3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1992</Words>
  <Application>Microsoft Office PowerPoint</Application>
  <PresentationFormat>Personalizzato</PresentationFormat>
  <Paragraphs>343</Paragraphs>
  <Slides>26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26</vt:i4>
      </vt:variant>
    </vt:vector>
  </HeadingPairs>
  <TitlesOfParts>
    <vt:vector size="37" baseType="lpstr">
      <vt:lpstr>Arial</vt:lpstr>
      <vt:lpstr>BentonSans Light</vt:lpstr>
      <vt:lpstr>Britannic Bold</vt:lpstr>
      <vt:lpstr>Calibri</vt:lpstr>
      <vt:lpstr>Calibri Light</vt:lpstr>
      <vt:lpstr>Century Gothic</vt:lpstr>
      <vt:lpstr>Times New Roman</vt:lpstr>
      <vt:lpstr>Wingdings</vt:lpstr>
      <vt:lpstr>Tema di Office</vt:lpstr>
      <vt:lpstr>Tema de Office</vt:lpstr>
      <vt:lpstr>Personalizza struttura</vt:lpstr>
      <vt:lpstr>SmartOccupancy SmartTemperature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DEMO LIVE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UTILIZZI POST PANDEMIA</vt:lpstr>
      <vt:lpstr>HW da selezionare Codici SAP</vt:lpstr>
      <vt:lpstr>HW da selezionare Codici SAP</vt:lpstr>
      <vt:lpstr>ROI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Usuario de Microsoft Office</dc:creator>
  <cp:keywords/>
  <dc:description/>
  <cp:lastModifiedBy>Gaia Giannotti</cp:lastModifiedBy>
  <cp:revision>2</cp:revision>
  <dcterms:created xsi:type="dcterms:W3CDTF">2018-03-06T17:10:12Z</dcterms:created>
  <dcterms:modified xsi:type="dcterms:W3CDTF">2021-03-10T15:55:33Z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0x0101007708A311E3924B41A7D51CAC0A2996C9</vt:lpwstr>
  </property>
</Properties>
</file>